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81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4694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82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2904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339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1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4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27-Oct-25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7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27-Oct-25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27-Oct-25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8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9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and pink paint mixture">
            <a:extLst>
              <a:ext uri="{FF2B5EF4-FFF2-40B4-BE49-F238E27FC236}">
                <a16:creationId xmlns:a16="http://schemas.microsoft.com/office/drawing/2014/main" id="{594DEEF1-6CF6-7F3F-BA70-E7A52E13B5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23391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43E53-1259-7D52-B56F-1CC1189F3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66" y="502417"/>
            <a:ext cx="10379946" cy="5878285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Workshop</a:t>
            </a:r>
            <a:r>
              <a:rPr lang="mk-MK" sz="2800" b="1" i="1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br>
              <a:rPr lang="en-US" sz="2800" b="1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mk-MK" sz="2800" b="1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Project : </a:t>
            </a:r>
            <a:r>
              <a:rPr lang="en-US" sz="2800" dirty="0">
                <a:solidFill>
                  <a:schemeClr val="tx1"/>
                </a:solidFill>
              </a:rPr>
              <a:t>"</a:t>
            </a:r>
            <a:r>
              <a:rPr lang="en-US" sz="2800" b="1" dirty="0">
                <a:solidFill>
                  <a:schemeClr val="tx1"/>
                </a:solidFill>
              </a:rPr>
              <a:t>Urban Greening for Healthy Breathing“</a:t>
            </a: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BGMK0300064 - UGHB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Partners: Municipality of </a:t>
            </a:r>
            <a:r>
              <a:rPr lang="en-US" sz="2000" b="1" dirty="0" err="1">
                <a:solidFill>
                  <a:schemeClr val="tx1"/>
                </a:solidFill>
              </a:rPr>
              <a:t>Kyustendil</a:t>
            </a:r>
            <a:r>
              <a:rPr lang="en-US" sz="2000" b="1" dirty="0">
                <a:solidFill>
                  <a:schemeClr val="tx1"/>
                </a:solidFill>
              </a:rPr>
              <a:t> (Bulgaria), Municipality of </a:t>
            </a:r>
            <a:r>
              <a:rPr lang="en-US" sz="2000" b="1" dirty="0" err="1">
                <a:solidFill>
                  <a:schemeClr val="tx1"/>
                </a:solidFill>
              </a:rPr>
              <a:t>Kumanovo</a:t>
            </a:r>
            <a:r>
              <a:rPr lang="en-US" sz="2000" b="1">
                <a:solidFill>
                  <a:schemeClr val="tx1"/>
                </a:solidFill>
              </a:rPr>
              <a:t>, Center </a:t>
            </a:r>
            <a:r>
              <a:rPr lang="en-US" sz="2000" b="1" dirty="0">
                <a:solidFill>
                  <a:schemeClr val="tx1"/>
                </a:solidFill>
              </a:rPr>
              <a:t>for Development of Third‑Northeast Planning Region.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Kumanovo,26.07.2025</a:t>
            </a:r>
          </a:p>
        </p:txBody>
      </p:sp>
    </p:spTree>
    <p:extLst>
      <p:ext uri="{BB962C8B-B14F-4D97-AF65-F5344CB8AC3E}">
        <p14:creationId xmlns:p14="http://schemas.microsoft.com/office/powerpoint/2010/main" val="207599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336C-574D-04DF-3EF3-2ABCAFF1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700130" cy="4837889"/>
          </a:xfrm>
        </p:spPr>
        <p:txBody>
          <a:bodyPr>
            <a:normAutofit/>
          </a:bodyPr>
          <a:lstStyle/>
          <a:p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                </a:t>
            </a:r>
            <a:r>
              <a:rPr lang="en-US" sz="2800" b="1" dirty="0"/>
              <a:t>What green infrastructure is?</a:t>
            </a:r>
            <a:br>
              <a:rPr lang="en-US" sz="2800" b="1" dirty="0"/>
            </a:br>
            <a:br>
              <a:rPr lang="en-US" sz="1800" dirty="0"/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- How it is being applied in </a:t>
            </a:r>
            <a:r>
              <a:rPr lang="en-US" sz="1800" i="1" dirty="0" err="1">
                <a:solidFill>
                  <a:schemeClr val="tx1"/>
                </a:solidFill>
              </a:rPr>
              <a:t>Kumanovo</a:t>
            </a:r>
            <a:r>
              <a:rPr lang="en-US" sz="1800" i="1" dirty="0">
                <a:solidFill>
                  <a:schemeClr val="tx1"/>
                </a:solidFill>
              </a:rPr>
              <a:t>.</a:t>
            </a:r>
            <a:br>
              <a:rPr lang="en-US" sz="1800" i="1" dirty="0">
                <a:solidFill>
                  <a:schemeClr val="tx1"/>
                </a:solidFill>
              </a:rPr>
            </a:br>
            <a:br>
              <a:rPr lang="en-US" sz="1800" i="1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- Specific interventions under the project "Urban Greening for Healthy Breathing“.</a:t>
            </a:r>
            <a:br>
              <a:rPr lang="en-US" sz="1800" i="1" dirty="0">
                <a:solidFill>
                  <a:schemeClr val="tx1"/>
                </a:solidFill>
              </a:rPr>
            </a:br>
            <a:br>
              <a:rPr lang="en-US" sz="1800" i="1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- Why green infrastructure is better than traditional urban infrastructure.</a:t>
            </a:r>
            <a:br>
              <a:rPr lang="en-US" sz="1800" i="1" dirty="0">
                <a:solidFill>
                  <a:schemeClr val="tx1"/>
                </a:solidFill>
              </a:rPr>
            </a:br>
            <a:br>
              <a:rPr lang="en-US" sz="1800" i="1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- The long-term impact on health, environment, and city life.</a:t>
            </a:r>
          </a:p>
        </p:txBody>
      </p:sp>
    </p:spTree>
    <p:extLst>
      <p:ext uri="{BB962C8B-B14F-4D97-AF65-F5344CB8AC3E}">
        <p14:creationId xmlns:p14="http://schemas.microsoft.com/office/powerpoint/2010/main" val="60877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C0E6-2D6B-25DA-C081-560E36B7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89" y="609599"/>
            <a:ext cx="8855713" cy="5538281"/>
          </a:xfrm>
        </p:spPr>
        <p:txBody>
          <a:bodyPr>
            <a:normAutofit/>
          </a:bodyPr>
          <a:lstStyle/>
          <a:p>
            <a:r>
              <a:rPr lang="en-US" sz="2800" b="1" i="1" dirty="0"/>
              <a:t>What Is Green Infrastructure?</a:t>
            </a:r>
            <a:br>
              <a:rPr lang="en-US" sz="2800" b="1" i="1" dirty="0"/>
            </a:br>
            <a:br>
              <a:rPr lang="en-US" sz="2800" b="1" i="1" dirty="0"/>
            </a:br>
            <a:r>
              <a:rPr lang="en-US" sz="2800" b="1" i="1" dirty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Green infrastructure refers to natural or semi-natural systems that provide environmental, economic, and health benefits.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i="1" dirty="0">
                <a:solidFill>
                  <a:schemeClr val="tx1"/>
                </a:solidFill>
              </a:rPr>
              <a:t>Examples:</a:t>
            </a:r>
            <a:br>
              <a:rPr lang="en-US" sz="1800" b="1" i="1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- Trees and green corridors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- Parks and public green spaces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- Green roofs and walls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- Rain gardens and sustainable drainage systems</a:t>
            </a:r>
            <a:br>
              <a:rPr lang="en-US" sz="1800" dirty="0"/>
            </a:br>
            <a:endParaRPr lang="en-US" sz="1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8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410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0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08" name="Isosceles Triangle 410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0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Small Square – visit kumanovo">
            <a:extLst>
              <a:ext uri="{FF2B5EF4-FFF2-40B4-BE49-F238E27FC236}">
                <a16:creationId xmlns:a16="http://schemas.microsoft.com/office/drawing/2014/main" id="{C0D7D58F-952D-79BF-DECE-9AB30ECF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9091" r="19928" b="-1"/>
          <a:stretch>
            <a:fillRect/>
          </a:stretch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8A8EC-881B-4C30-9AE0-61773FDA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Difference from traditional (grey) infrastructure</a:t>
            </a:r>
            <a:r>
              <a:rPr lang="en-US" sz="1600" dirty="0"/>
              <a:t>: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dirty="0"/>
              <a:t>Green</a:t>
            </a:r>
            <a:r>
              <a:rPr lang="en-US" sz="1600" dirty="0"/>
              <a:t> - works </a:t>
            </a:r>
            <a:r>
              <a:rPr lang="en-US" sz="1600" i="1" dirty="0"/>
              <a:t>with</a:t>
            </a:r>
            <a:r>
              <a:rPr lang="en-US" sz="1600" dirty="0"/>
              <a:t> nature (trees, soil, water);</a:t>
            </a:r>
            <a:br>
              <a:rPr lang="en-US" sz="1600" dirty="0"/>
            </a:br>
            <a:r>
              <a:rPr lang="en-US" sz="1600" b="1" dirty="0"/>
              <a:t>Grey</a:t>
            </a:r>
            <a:r>
              <a:rPr lang="en-US" sz="1600" dirty="0"/>
              <a:t> - hard materials like concrete, asphalt;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7" name="Straight Connector 411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2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2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2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2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3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C554-AC68-F76B-57F8-3D0E24CC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62777" cy="5265906"/>
          </a:xfrm>
        </p:spPr>
        <p:txBody>
          <a:bodyPr>
            <a:normAutofit/>
          </a:bodyPr>
          <a:lstStyle/>
          <a:p>
            <a:r>
              <a:rPr lang="en-US" b="1" dirty="0"/>
              <a:t>Why Green Infrastructure Matters?</a:t>
            </a:r>
            <a:br>
              <a:rPr lang="en-US" b="1" dirty="0"/>
            </a:br>
            <a:br>
              <a:rPr lang="en-US" sz="2700" b="1" dirty="0"/>
            </a:br>
            <a:r>
              <a:rPr lang="en-US" sz="1800" b="1" dirty="0"/>
              <a:t>- </a:t>
            </a:r>
            <a:r>
              <a:rPr lang="en-US" sz="1800" dirty="0">
                <a:solidFill>
                  <a:schemeClr val="tx1"/>
                </a:solidFill>
              </a:rPr>
              <a:t>Cleans the air by filtering pollutants;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/>
              <a:t>- </a:t>
            </a:r>
            <a:r>
              <a:rPr lang="en-US" sz="1800" dirty="0">
                <a:solidFill>
                  <a:schemeClr val="tx1"/>
                </a:solidFill>
              </a:rPr>
              <a:t>Cools down cities (reduces urban heat)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/>
              <a:t>- </a:t>
            </a:r>
            <a:r>
              <a:rPr lang="en-US" sz="1800" dirty="0">
                <a:solidFill>
                  <a:schemeClr val="tx1"/>
                </a:solidFill>
              </a:rPr>
              <a:t>Absorbs rainwater (reduces flooding)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/>
              <a:t>- </a:t>
            </a:r>
            <a:r>
              <a:rPr lang="en-US" sz="1800" dirty="0">
                <a:solidFill>
                  <a:schemeClr val="tx1"/>
                </a:solidFill>
              </a:rPr>
              <a:t>Improves mental and physical health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/>
              <a:t>- </a:t>
            </a:r>
            <a:r>
              <a:rPr lang="en-US" sz="1800" dirty="0">
                <a:solidFill>
                  <a:schemeClr val="tx1"/>
                </a:solidFill>
              </a:rPr>
              <a:t>Encourages biodiversity (birds, insects, etc.)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/>
              <a:t>- </a:t>
            </a:r>
            <a:r>
              <a:rPr lang="en-US" sz="1800" dirty="0">
                <a:solidFill>
                  <a:schemeClr val="tx1"/>
                </a:solidFill>
              </a:rPr>
              <a:t>Makes cities more beautiful and livable</a:t>
            </a:r>
            <a:br>
              <a:rPr lang="en-US" dirty="0"/>
            </a:br>
            <a:br>
              <a:rPr lang="en-US" dirty="0"/>
            </a:b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89117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6" name="Group 5145">
            <a:extLst>
              <a:ext uri="{FF2B5EF4-FFF2-40B4-BE49-F238E27FC236}">
                <a16:creationId xmlns:a16="http://schemas.microsoft.com/office/drawing/2014/main" id="{387ADDF3-96F2-4CFC-A961-14113FC2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47" name="Straight Connector 5146">
              <a:extLst>
                <a:ext uri="{FF2B5EF4-FFF2-40B4-BE49-F238E27FC236}">
                  <a16:creationId xmlns:a16="http://schemas.microsoft.com/office/drawing/2014/main" id="{B2195AFC-C4B1-4F21-9849-0E1B66F2B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8" name="Straight Connector 5147">
              <a:extLst>
                <a:ext uri="{FF2B5EF4-FFF2-40B4-BE49-F238E27FC236}">
                  <a16:creationId xmlns:a16="http://schemas.microsoft.com/office/drawing/2014/main" id="{B21AB1A5-6C23-425A-ACBF-0D08C378E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49" name="Rectangle 23">
              <a:extLst>
                <a:ext uri="{FF2B5EF4-FFF2-40B4-BE49-F238E27FC236}">
                  <a16:creationId xmlns:a16="http://schemas.microsoft.com/office/drawing/2014/main" id="{3259683F-7E6E-4F2B-B111-63DBFBD4F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0" name="Rectangle 25">
              <a:extLst>
                <a:ext uri="{FF2B5EF4-FFF2-40B4-BE49-F238E27FC236}">
                  <a16:creationId xmlns:a16="http://schemas.microsoft.com/office/drawing/2014/main" id="{54145D7C-848F-41FC-AF6F-961397D3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1" name="Isosceles Triangle 5150">
              <a:extLst>
                <a:ext uri="{FF2B5EF4-FFF2-40B4-BE49-F238E27FC236}">
                  <a16:creationId xmlns:a16="http://schemas.microsoft.com/office/drawing/2014/main" id="{49AA40C3-8FF8-4143-9FD4-40F05CB5C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2" name="Rectangle 27">
              <a:extLst>
                <a:ext uri="{FF2B5EF4-FFF2-40B4-BE49-F238E27FC236}">
                  <a16:creationId xmlns:a16="http://schemas.microsoft.com/office/drawing/2014/main" id="{F1EF6D83-6402-4744-921F-6A5D16D93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3" name="Rectangle 28">
              <a:extLst>
                <a:ext uri="{FF2B5EF4-FFF2-40B4-BE49-F238E27FC236}">
                  <a16:creationId xmlns:a16="http://schemas.microsoft.com/office/drawing/2014/main" id="{E2BF1FF8-D859-496E-960A-4B09EDCC2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4" name="Rectangle 29">
              <a:extLst>
                <a:ext uri="{FF2B5EF4-FFF2-40B4-BE49-F238E27FC236}">
                  <a16:creationId xmlns:a16="http://schemas.microsoft.com/office/drawing/2014/main" id="{4037913A-DA6D-4F85-9684-18087E27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5" name="Isosceles Triangle 5154">
              <a:extLst>
                <a:ext uri="{FF2B5EF4-FFF2-40B4-BE49-F238E27FC236}">
                  <a16:creationId xmlns:a16="http://schemas.microsoft.com/office/drawing/2014/main" id="{88B65EBE-E36D-4765-90B8-BB2A83148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6" name="Isosceles Triangle 5155">
              <a:extLst>
                <a:ext uri="{FF2B5EF4-FFF2-40B4-BE49-F238E27FC236}">
                  <a16:creationId xmlns:a16="http://schemas.microsoft.com/office/drawing/2014/main" id="{48D8D2E7-9C8B-4675-A753-93F92FE53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158" name="Rectangle 5157">
            <a:extLst>
              <a:ext uri="{FF2B5EF4-FFF2-40B4-BE49-F238E27FC236}">
                <a16:creationId xmlns:a16="http://schemas.microsoft.com/office/drawing/2014/main" id="{7505EA3C-F6FE-4717-9D16-1FC1BFCE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0" name="Rectangle 5159">
            <a:extLst>
              <a:ext uri="{FF2B5EF4-FFF2-40B4-BE49-F238E27FC236}">
                <a16:creationId xmlns:a16="http://schemas.microsoft.com/office/drawing/2014/main" id="{09872A32-4C50-4CBB-8F41-10A7E35A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E741E76-F98A-D393-11B4-DC2198EC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r="15464" b="-1"/>
          <a:stretch>
            <a:fillRect/>
          </a:stretch>
        </p:blipFill>
        <p:spPr bwMode="auto">
          <a:xfrm>
            <a:off x="643467" y="643467"/>
            <a:ext cx="5130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2" name="Rectangle 5161">
            <a:extLst>
              <a:ext uri="{FF2B5EF4-FFF2-40B4-BE49-F238E27FC236}">
                <a16:creationId xmlns:a16="http://schemas.microsoft.com/office/drawing/2014/main" id="{53F12DB6-A8DD-4C76-A2CD-C90EB6BBB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9A95C9-6F21-987A-2841-3AAB2A5F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r="20505" b="-2"/>
          <a:stretch>
            <a:fillRect/>
          </a:stretch>
        </p:blipFill>
        <p:spPr bwMode="auto">
          <a:xfrm>
            <a:off x="6423321" y="643467"/>
            <a:ext cx="5130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3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AF49-3110-1D51-2540-AE2680DA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089" y="2830749"/>
            <a:ext cx="7091462" cy="1459149"/>
          </a:xfrm>
        </p:spPr>
        <p:txBody>
          <a:bodyPr>
            <a:normAutofit/>
          </a:bodyPr>
          <a:lstStyle/>
          <a:p>
            <a:r>
              <a:rPr lang="en-US" sz="4000" b="1" i="1" dirty="0"/>
              <a:t>Thank you for attention !</a:t>
            </a:r>
          </a:p>
        </p:txBody>
      </p:sp>
    </p:spTree>
    <p:extLst>
      <p:ext uri="{BB962C8B-B14F-4D97-AF65-F5344CB8AC3E}">
        <p14:creationId xmlns:p14="http://schemas.microsoft.com/office/powerpoint/2010/main" val="25366297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43</TotalTime>
  <Words>284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Verdana</vt:lpstr>
      <vt:lpstr>Wingdings 3</vt:lpstr>
      <vt:lpstr>Facet</vt:lpstr>
      <vt:lpstr>   Workshop 2  Project : "Urban Greening for Healthy Breathing“  BGMK0300064 - UGHB    Partners: Municipality of Kyustendil (Bulgaria), Municipality of Kumanovo, Center for Development of Third‑Northeast Planning Region.     Kumanovo,26.07.2025</vt:lpstr>
      <vt:lpstr>                        What green infrastructure is?   - How it is being applied in Kumanovo.  - Specific interventions under the project "Urban Greening for Healthy Breathing“.  - Why green infrastructure is better than traditional urban infrastructure.  - The long-term impact on health, environment, and city life.</vt:lpstr>
      <vt:lpstr>What Is Green Infrastructure?  - Green infrastructure refers to natural or semi-natural systems that provide environmental, economic, and health benefits.   Examples:  - Trees and green corridors - Parks and public green spaces - Green roofs and walls - Rain gardens and sustainable drainage systems </vt:lpstr>
      <vt:lpstr>Difference from traditional (grey) infrastructure:  Green - works with nature (trees, soil, water); Grey - hard materials like concrete, asphalt;   </vt:lpstr>
      <vt:lpstr>Why Green Infrastructure Matters?  - Cleans the air by filtering pollutants;  - Cools down cities (reduces urban heat)  - Absorbs rainwater (reduces flooding)  - Improves mental and physical health  - Encourages biodiversity (birds, insects, etc.)  - Makes cities more beautiful and livable  </vt:lpstr>
      <vt:lpstr>PowerPoint Presentation</vt:lpstr>
      <vt:lpstr>Thank you for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Protic</dc:creator>
  <cp:lastModifiedBy>Andrea Protic</cp:lastModifiedBy>
  <cp:revision>5</cp:revision>
  <dcterms:created xsi:type="dcterms:W3CDTF">2025-10-21T07:48:44Z</dcterms:created>
  <dcterms:modified xsi:type="dcterms:W3CDTF">2025-10-27T10:16:04Z</dcterms:modified>
</cp:coreProperties>
</file>