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7" r:id="rId3"/>
    <p:sldId id="259" r:id="rId4"/>
    <p:sldId id="260" r:id="rId5"/>
    <p:sldId id="263" r:id="rId6"/>
    <p:sldId id="264"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9" d="100"/>
          <a:sy n="79" d="100"/>
        </p:scale>
        <p:origin x="8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8FA71-3A18-48C0-980F-4B68F7F63042}"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80214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6251581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81469450"/>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36591824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6529040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F45AC6-C491-4585-A584-9CE2AF7D550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46053391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04EDB3-C0E8-45F8-9E1D-1B6C8D1880C0}"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5330199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F0EC4B-54ED-4041-B552-9BA760FA3DBA}"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9696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C1210E-201E-4473-82AC-2466F5386C38}"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81074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1EA198-6CAB-4B8F-B93F-1F9C8C4B6CE7}" type="datetime1">
              <a:rPr lang="en-US" smtClean="0"/>
              <a:t>27-Oct-25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29148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06041F-4525-44D5-AA4F-332294BF1F56}"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781469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557091-BBDF-4EB9-BA6B-2BB67AC4FC0F}" type="datetime1">
              <a:rPr lang="en-US" smtClean="0"/>
              <a:t>27-Oct-25</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793773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6B226B-77A6-410C-9796-083F278E0125}" type="datetime1">
              <a:rPr lang="en-US" smtClean="0"/>
              <a:t>27-Oct-25</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230963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A578B-D289-4C40-8593-3D356C49DA58}" type="datetime1">
              <a:rPr lang="en-US" smtClean="0"/>
              <a:t>27-Oct-25</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15481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13DFAE3-14DB-48A7-A80F-80DDB072CE3D}"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938091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C5EAEF-6478-4102-8F5D-A5FE9FC97ACB}" type="datetime1">
              <a:rPr lang="en-US" smtClean="0"/>
              <a:t>27-Oct-25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4049991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7F45AC6-C491-4585-A584-9CE2AF7D5500}" type="datetime1">
              <a:rPr lang="en-US" smtClean="0"/>
              <a:t>27-Oct-25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147395355"/>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Blue and pink paint mixture">
            <a:extLst>
              <a:ext uri="{FF2B5EF4-FFF2-40B4-BE49-F238E27FC236}">
                <a16:creationId xmlns:a16="http://schemas.microsoft.com/office/drawing/2014/main" id="{594DEEF1-6CF6-7F3F-BA70-E7A52E13B5C7}"/>
              </a:ext>
            </a:extLst>
          </p:cNvPr>
          <p:cNvPicPr>
            <a:picLocks noChangeAspect="1"/>
          </p:cNvPicPr>
          <p:nvPr/>
        </p:nvPicPr>
        <p:blipFill>
          <a:blip r:embed="rId2">
            <a:duotone>
              <a:schemeClr val="accent1">
                <a:shade val="45000"/>
                <a:satMod val="135000"/>
              </a:schemeClr>
              <a:prstClr val="white"/>
            </a:duotone>
          </a:blip>
          <a:srcRect l="9091" t="23391"/>
          <a:stretch>
            <a:fillRect/>
          </a:stretch>
        </p:blipFill>
        <p:spPr>
          <a:xfrm>
            <a:off x="1" y="10"/>
            <a:ext cx="12191999" cy="6857990"/>
          </a:xfrm>
          <a:prstGeom prst="rect">
            <a:avLst/>
          </a:prstGeom>
        </p:spPr>
      </p:pic>
      <p:sp>
        <p:nvSpPr>
          <p:cNvPr id="2" name="Title 1">
            <a:extLst>
              <a:ext uri="{FF2B5EF4-FFF2-40B4-BE49-F238E27FC236}">
                <a16:creationId xmlns:a16="http://schemas.microsoft.com/office/drawing/2014/main" id="{45A43E53-1259-7D52-B56F-1CC1189F300E}"/>
              </a:ext>
            </a:extLst>
          </p:cNvPr>
          <p:cNvSpPr>
            <a:spLocks noGrp="1"/>
          </p:cNvSpPr>
          <p:nvPr>
            <p:ph type="ctrTitle"/>
          </p:nvPr>
        </p:nvSpPr>
        <p:spPr>
          <a:xfrm>
            <a:off x="823966" y="502417"/>
            <a:ext cx="10379946" cy="5878285"/>
          </a:xfrm>
        </p:spPr>
        <p:txBody>
          <a:bodyPr anchor="t">
            <a:normAutofit fontScale="90000"/>
          </a:bodyPr>
          <a:lstStyle/>
          <a:p>
            <a:pPr algn="ctr"/>
            <a:br>
              <a:rPr lang="en-US" sz="2000" b="1" dirty="0">
                <a:solidFill>
                  <a:schemeClr val="accent1">
                    <a:lumMod val="50000"/>
                  </a:schemeClr>
                </a:solidFill>
                <a:latin typeface="Arial" panose="020B0604020202020204" pitchFamily="34" charset="0"/>
                <a:ea typeface="Verdana" panose="020B0604030504040204" pitchFamily="34" charset="0"/>
                <a:cs typeface="Arial" panose="020B0604020202020204" pitchFamily="34" charset="0"/>
              </a:rPr>
            </a:br>
            <a:br>
              <a:rPr lang="en-US" sz="2000" b="1" dirty="0">
                <a:solidFill>
                  <a:schemeClr val="tx1"/>
                </a:solidFill>
                <a:latin typeface="Arial" panose="020B0604020202020204" pitchFamily="34" charset="0"/>
                <a:ea typeface="Verdana" panose="020B0604030504040204" pitchFamily="34" charset="0"/>
                <a:cs typeface="Arial" panose="020B0604020202020204" pitchFamily="34" charset="0"/>
              </a:rPr>
            </a:br>
            <a:r>
              <a:rPr lang="en-US" sz="2800" b="1" i="1" dirty="0">
                <a:solidFill>
                  <a:schemeClr val="tx1"/>
                </a:solidFill>
                <a:ea typeface="Verdana" panose="020B0604030504040204" pitchFamily="34" charset="0"/>
                <a:cs typeface="Arial" panose="020B0604020202020204" pitchFamily="34" charset="0"/>
              </a:rPr>
              <a:t>Workshop</a:t>
            </a:r>
            <a:r>
              <a:rPr lang="mk-MK" sz="2800" b="1" i="1" dirty="0">
                <a:solidFill>
                  <a:schemeClr val="tx1"/>
                </a:solidFill>
                <a:ea typeface="Verdana" panose="020B0604030504040204" pitchFamily="34" charset="0"/>
                <a:cs typeface="Arial" panose="020B0604020202020204" pitchFamily="34" charset="0"/>
              </a:rPr>
              <a:t> </a:t>
            </a:r>
            <a:br>
              <a:rPr lang="en-US" sz="2800" b="1" i="1" dirty="0">
                <a:solidFill>
                  <a:schemeClr val="tx1"/>
                </a:solidFill>
                <a:ea typeface="Verdana" panose="020B0604030504040204" pitchFamily="34" charset="0"/>
                <a:cs typeface="Arial" panose="020B0604020202020204" pitchFamily="34" charset="0"/>
              </a:rPr>
            </a:br>
            <a:r>
              <a:rPr lang="en-US" sz="2800" b="1" i="1" dirty="0">
                <a:solidFill>
                  <a:schemeClr val="tx1"/>
                </a:solidFill>
                <a:ea typeface="Verdana" panose="020B0604030504040204" pitchFamily="34" charset="0"/>
                <a:cs typeface="Arial" panose="020B0604020202020204" pitchFamily="34" charset="0"/>
              </a:rPr>
              <a:t>Day 3</a:t>
            </a:r>
            <a:br>
              <a:rPr lang="en-US" sz="2800" b="1" dirty="0">
                <a:solidFill>
                  <a:schemeClr val="tx1"/>
                </a:solidFill>
                <a:ea typeface="Verdana" panose="020B0604030504040204" pitchFamily="34" charset="0"/>
                <a:cs typeface="Arial" panose="020B0604020202020204" pitchFamily="34" charset="0"/>
              </a:rPr>
            </a:br>
            <a:br>
              <a:rPr lang="mk-MK" sz="2800" b="1" dirty="0">
                <a:solidFill>
                  <a:schemeClr val="tx1"/>
                </a:solidFill>
                <a:ea typeface="Verdana" panose="020B0604030504040204" pitchFamily="34" charset="0"/>
                <a:cs typeface="Arial" panose="020B0604020202020204" pitchFamily="34" charset="0"/>
              </a:rPr>
            </a:br>
            <a:r>
              <a:rPr lang="en-US" sz="2800" b="1" dirty="0">
                <a:solidFill>
                  <a:schemeClr val="tx1"/>
                </a:solidFill>
                <a:ea typeface="Verdana" panose="020B0604030504040204" pitchFamily="34" charset="0"/>
                <a:cs typeface="Arial" panose="020B0604020202020204" pitchFamily="34" charset="0"/>
              </a:rPr>
              <a:t>Project : </a:t>
            </a:r>
            <a:r>
              <a:rPr lang="en-US" sz="2800" dirty="0"/>
              <a:t>"</a:t>
            </a:r>
            <a:r>
              <a:rPr lang="en-US" sz="2800" b="1" dirty="0">
                <a:solidFill>
                  <a:schemeClr val="tx1"/>
                </a:solidFill>
              </a:rPr>
              <a:t>Urban Greening for Healthy Breathing“</a:t>
            </a:r>
            <a:br>
              <a:rPr lang="en-US" sz="2800" b="1" dirty="0">
                <a:solidFill>
                  <a:schemeClr val="tx1"/>
                </a:solidFill>
              </a:rPr>
            </a:br>
            <a:br>
              <a:rPr lang="en-US" sz="2800" b="1" dirty="0">
                <a:solidFill>
                  <a:schemeClr val="tx1"/>
                </a:solidFill>
              </a:rPr>
            </a:br>
            <a:r>
              <a:rPr lang="en-US" sz="2800" b="1" dirty="0">
                <a:solidFill>
                  <a:schemeClr val="tx1"/>
                </a:solidFill>
              </a:rPr>
              <a:t>BGMK0300064 - UGHB</a:t>
            </a: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r>
              <a:rPr lang="en-US" sz="2000" b="1" dirty="0">
                <a:solidFill>
                  <a:schemeClr val="tx1"/>
                </a:solidFill>
              </a:rPr>
              <a:t>Partners: Municipality of </a:t>
            </a:r>
            <a:r>
              <a:rPr lang="en-US" sz="2000" b="1" dirty="0" err="1">
                <a:solidFill>
                  <a:schemeClr val="tx1"/>
                </a:solidFill>
              </a:rPr>
              <a:t>Kyustendil</a:t>
            </a:r>
            <a:r>
              <a:rPr lang="en-US" sz="2000" b="1" dirty="0">
                <a:solidFill>
                  <a:schemeClr val="tx1"/>
                </a:solidFill>
              </a:rPr>
              <a:t> (Bulgaria), Municipality of </a:t>
            </a:r>
            <a:r>
              <a:rPr lang="en-US" sz="2000" b="1" dirty="0" err="1">
                <a:solidFill>
                  <a:schemeClr val="tx1"/>
                </a:solidFill>
              </a:rPr>
              <a:t>Kumanovo</a:t>
            </a:r>
            <a:r>
              <a:rPr lang="en-US" sz="2000" b="1" dirty="0">
                <a:solidFill>
                  <a:schemeClr val="tx1"/>
                </a:solidFill>
              </a:rPr>
              <a:t>, Center for Development of Third‑Northeast Planning Region.</a:t>
            </a: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br>
              <a:rPr lang="en-US" sz="2000" b="1" dirty="0">
                <a:solidFill>
                  <a:schemeClr val="tx1"/>
                </a:solidFill>
              </a:rPr>
            </a:br>
            <a:r>
              <a:rPr lang="en-US" sz="2000" b="1" dirty="0" err="1">
                <a:solidFill>
                  <a:schemeClr val="tx1"/>
                </a:solidFill>
              </a:rPr>
              <a:t>Kumanovo</a:t>
            </a:r>
            <a:r>
              <a:rPr lang="en-US" sz="2000" b="1" dirty="0">
                <a:solidFill>
                  <a:schemeClr val="tx1"/>
                </a:solidFill>
              </a:rPr>
              <a:t>,</a:t>
            </a:r>
            <a:r>
              <a:rPr lang="mk-MK" sz="2000" b="1" dirty="0">
                <a:solidFill>
                  <a:schemeClr val="tx1"/>
                </a:solidFill>
              </a:rPr>
              <a:t>10.09.2025</a:t>
            </a:r>
            <a:endParaRPr lang="en-US" sz="2000" b="1" dirty="0">
              <a:solidFill>
                <a:schemeClr val="tx1"/>
              </a:solidFill>
            </a:endParaRPr>
          </a:p>
        </p:txBody>
      </p:sp>
    </p:spTree>
    <p:extLst>
      <p:ext uri="{BB962C8B-B14F-4D97-AF65-F5344CB8AC3E}">
        <p14:creationId xmlns:p14="http://schemas.microsoft.com/office/powerpoint/2010/main" val="207599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4336C-574D-04DF-3EF3-2ABCAFF1ECDA}"/>
              </a:ext>
            </a:extLst>
          </p:cNvPr>
          <p:cNvSpPr>
            <a:spLocks noGrp="1"/>
          </p:cNvSpPr>
          <p:nvPr>
            <p:ph type="title"/>
          </p:nvPr>
        </p:nvSpPr>
        <p:spPr>
          <a:xfrm>
            <a:off x="677334" y="609599"/>
            <a:ext cx="8700130" cy="4837889"/>
          </a:xfrm>
        </p:spPr>
        <p:txBody>
          <a:bodyPr>
            <a:normAutofit/>
          </a:bodyPr>
          <a:lstStyle/>
          <a:p>
            <a:r>
              <a:rPr lang="en-US" sz="1800" dirty="0"/>
              <a:t> </a:t>
            </a:r>
            <a:br>
              <a:rPr lang="en-US" sz="1800" dirty="0"/>
            </a:br>
            <a:r>
              <a:rPr lang="en-US" sz="1800" dirty="0"/>
              <a:t> </a:t>
            </a:r>
            <a:r>
              <a:rPr lang="en-US" sz="2400" b="1" dirty="0"/>
              <a:t>Green Infrastructure in </a:t>
            </a:r>
            <a:r>
              <a:rPr lang="en-US" sz="2400" b="1" dirty="0" err="1"/>
              <a:t>Kumanovo</a:t>
            </a:r>
            <a:r>
              <a:rPr lang="en-US" sz="2400" b="1" dirty="0"/>
              <a:t> – Project BGMK0300064</a:t>
            </a:r>
            <a:br>
              <a:rPr lang="en-US" sz="1800" b="1" dirty="0"/>
            </a:br>
            <a:br>
              <a:rPr lang="en-US" sz="1800" b="1" dirty="0"/>
            </a:br>
            <a:br>
              <a:rPr lang="en-US" sz="1800" b="1" dirty="0"/>
            </a:br>
            <a:br>
              <a:rPr lang="en-US" sz="1800" b="1" dirty="0"/>
            </a:br>
            <a:r>
              <a:rPr lang="en-US" sz="1800" dirty="0">
                <a:solidFill>
                  <a:schemeClr val="tx1"/>
                </a:solidFill>
              </a:rPr>
              <a:t>The Urban Greening for Healthy Breathing project is actively transforming </a:t>
            </a:r>
            <a:r>
              <a:rPr lang="en-US" sz="1800" dirty="0" err="1">
                <a:solidFill>
                  <a:schemeClr val="tx1"/>
                </a:solidFill>
              </a:rPr>
              <a:t>Kumanovo’s</a:t>
            </a:r>
            <a:r>
              <a:rPr lang="en-US" sz="1800" dirty="0">
                <a:solidFill>
                  <a:schemeClr val="tx1"/>
                </a:solidFill>
              </a:rPr>
              <a:t> urban landscape through a series of targeted green infrastructure interventions. </a:t>
            </a:r>
            <a:br>
              <a:rPr lang="en-US" sz="1800" dirty="0">
                <a:solidFill>
                  <a:schemeClr val="tx1"/>
                </a:solidFill>
              </a:rPr>
            </a:br>
            <a:br>
              <a:rPr lang="en-US" sz="1800" dirty="0">
                <a:solidFill>
                  <a:schemeClr val="tx1"/>
                </a:solidFill>
              </a:rPr>
            </a:br>
            <a:r>
              <a:rPr lang="en-US" sz="1800" dirty="0">
                <a:solidFill>
                  <a:schemeClr val="tx1"/>
                </a:solidFill>
              </a:rPr>
              <a:t>These initiatives are designed to improve air quality, enhance public spaces, and make the city healthier and more beautiful.</a:t>
            </a:r>
            <a:br>
              <a:rPr lang="en-US" sz="1800" dirty="0"/>
            </a:br>
            <a:endParaRPr lang="en-US" sz="1800" i="1" dirty="0">
              <a:solidFill>
                <a:schemeClr val="tx1"/>
              </a:solidFill>
            </a:endParaRPr>
          </a:p>
        </p:txBody>
      </p:sp>
    </p:spTree>
    <p:extLst>
      <p:ext uri="{BB962C8B-B14F-4D97-AF65-F5344CB8AC3E}">
        <p14:creationId xmlns:p14="http://schemas.microsoft.com/office/powerpoint/2010/main" val="608770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EC0E6-2D6B-25DA-C081-560E36B7384A}"/>
              </a:ext>
            </a:extLst>
          </p:cNvPr>
          <p:cNvSpPr>
            <a:spLocks noGrp="1"/>
          </p:cNvSpPr>
          <p:nvPr>
            <p:ph type="title"/>
          </p:nvPr>
        </p:nvSpPr>
        <p:spPr>
          <a:xfrm>
            <a:off x="418289" y="609599"/>
            <a:ext cx="8855713" cy="5538281"/>
          </a:xfrm>
        </p:spPr>
        <p:txBody>
          <a:bodyPr>
            <a:normAutofit/>
          </a:bodyPr>
          <a:lstStyle/>
          <a:p>
            <a:r>
              <a:rPr lang="en-US" sz="2400" b="1" i="1" dirty="0"/>
              <a:t>Key activities include:</a:t>
            </a:r>
            <a:br>
              <a:rPr lang="en-US" sz="2400" b="1" i="1" dirty="0"/>
            </a:br>
            <a:br>
              <a:rPr lang="en-US" sz="2400" b="1" i="1" dirty="0"/>
            </a:br>
            <a:r>
              <a:rPr lang="en-US" sz="2000" b="1" i="1" dirty="0">
                <a:solidFill>
                  <a:schemeClr val="tx1"/>
                </a:solidFill>
              </a:rPr>
              <a:t>- </a:t>
            </a:r>
            <a:r>
              <a:rPr lang="en-US" sz="2000" b="1" dirty="0">
                <a:solidFill>
                  <a:schemeClr val="tx1"/>
                </a:solidFill>
              </a:rPr>
              <a:t>Planting 510 trees along two major boulevards:</a:t>
            </a:r>
            <a:br>
              <a:rPr lang="en-US" sz="2000" b="1" dirty="0">
                <a:solidFill>
                  <a:schemeClr val="tx1"/>
                </a:solidFill>
              </a:rPr>
            </a:br>
            <a:br>
              <a:rPr lang="en-US" sz="2000" dirty="0">
                <a:solidFill>
                  <a:schemeClr val="tx1"/>
                </a:solidFill>
              </a:rPr>
            </a:br>
            <a:r>
              <a:rPr lang="en-US" sz="2000" b="1" i="1" dirty="0">
                <a:solidFill>
                  <a:schemeClr val="tx1"/>
                </a:solidFill>
              </a:rPr>
              <a:t>Boulevard </a:t>
            </a:r>
            <a:r>
              <a:rPr lang="en-US" sz="2000" b="1" i="1" dirty="0" err="1">
                <a:solidFill>
                  <a:schemeClr val="tx1"/>
                </a:solidFill>
              </a:rPr>
              <a:t>Oktomvriska</a:t>
            </a:r>
            <a:r>
              <a:rPr lang="en-US" sz="2000" b="1" i="1" dirty="0">
                <a:solidFill>
                  <a:schemeClr val="tx1"/>
                </a:solidFill>
              </a:rPr>
              <a:t> </a:t>
            </a:r>
            <a:r>
              <a:rPr lang="en-US" sz="2000" b="1" i="1" dirty="0" err="1">
                <a:solidFill>
                  <a:schemeClr val="tx1"/>
                </a:solidFill>
              </a:rPr>
              <a:t>Revolucija</a:t>
            </a:r>
            <a:r>
              <a:rPr lang="en-US" sz="2000" b="1" dirty="0">
                <a:solidFill>
                  <a:schemeClr val="tx1"/>
                </a:solidFill>
              </a:rPr>
              <a:t> </a:t>
            </a:r>
            <a:r>
              <a:rPr lang="en-US" sz="2000" dirty="0">
                <a:solidFill>
                  <a:schemeClr val="tx1"/>
                </a:solidFill>
              </a:rPr>
              <a:t>will receive </a:t>
            </a:r>
            <a:r>
              <a:rPr lang="en-US" sz="2000" b="1" dirty="0">
                <a:solidFill>
                  <a:schemeClr val="tx1"/>
                </a:solidFill>
              </a:rPr>
              <a:t>330 new trees</a:t>
            </a:r>
            <a:r>
              <a:rPr lang="en-US" sz="2000" dirty="0">
                <a:solidFill>
                  <a:schemeClr val="tx1"/>
                </a:solidFill>
              </a:rPr>
              <a:t>, providing shade, filtering air pollution, and creating a more pleasant environment for pedestrians.</a:t>
            </a:r>
            <a:br>
              <a:rPr lang="en-US" sz="2000" dirty="0">
                <a:solidFill>
                  <a:schemeClr val="tx1"/>
                </a:solidFill>
              </a:rPr>
            </a:br>
            <a:br>
              <a:rPr lang="en-US" sz="2000" dirty="0">
                <a:solidFill>
                  <a:schemeClr val="tx1"/>
                </a:solidFill>
              </a:rPr>
            </a:br>
            <a:r>
              <a:rPr lang="en-US" sz="2000" b="1" i="1" dirty="0" err="1">
                <a:solidFill>
                  <a:schemeClr val="tx1"/>
                </a:solidFill>
              </a:rPr>
              <a:t>Treta</a:t>
            </a:r>
            <a:r>
              <a:rPr lang="en-US" sz="2000" b="1" i="1" dirty="0">
                <a:solidFill>
                  <a:schemeClr val="tx1"/>
                </a:solidFill>
              </a:rPr>
              <a:t> </a:t>
            </a:r>
            <a:r>
              <a:rPr lang="en-US" sz="2000" b="1" i="1" dirty="0" err="1">
                <a:solidFill>
                  <a:schemeClr val="tx1"/>
                </a:solidFill>
              </a:rPr>
              <a:t>Makedonska</a:t>
            </a:r>
            <a:r>
              <a:rPr lang="en-US" sz="2000" b="1" i="1" dirty="0">
                <a:solidFill>
                  <a:schemeClr val="tx1"/>
                </a:solidFill>
              </a:rPr>
              <a:t> </a:t>
            </a:r>
            <a:r>
              <a:rPr lang="en-US" sz="2000" b="1" i="1" dirty="0" err="1">
                <a:solidFill>
                  <a:schemeClr val="tx1"/>
                </a:solidFill>
              </a:rPr>
              <a:t>Udarna</a:t>
            </a:r>
            <a:r>
              <a:rPr lang="en-US" sz="2000" b="1" i="1" dirty="0">
                <a:solidFill>
                  <a:schemeClr val="tx1"/>
                </a:solidFill>
              </a:rPr>
              <a:t> Brigada</a:t>
            </a:r>
            <a:r>
              <a:rPr lang="en-US" sz="2000" b="1" dirty="0">
                <a:solidFill>
                  <a:schemeClr val="tx1"/>
                </a:solidFill>
              </a:rPr>
              <a:t> </a:t>
            </a:r>
            <a:r>
              <a:rPr lang="en-US" sz="2000" dirty="0">
                <a:solidFill>
                  <a:schemeClr val="tx1"/>
                </a:solidFill>
              </a:rPr>
              <a:t>will be planted with </a:t>
            </a:r>
            <a:r>
              <a:rPr lang="en-US" sz="2000" b="1" dirty="0">
                <a:solidFill>
                  <a:schemeClr val="tx1"/>
                </a:solidFill>
              </a:rPr>
              <a:t>180 trees</a:t>
            </a:r>
            <a:r>
              <a:rPr lang="en-US" sz="2000" dirty="0">
                <a:solidFill>
                  <a:schemeClr val="tx1"/>
                </a:solidFill>
              </a:rPr>
              <a:t>, helping reduce urban heat and improve air quality.</a:t>
            </a:r>
            <a:br>
              <a:rPr lang="en-US" sz="2000" dirty="0">
                <a:solidFill>
                  <a:schemeClr val="tx1"/>
                </a:solidFill>
              </a:rPr>
            </a:br>
            <a:br>
              <a:rPr lang="en-US" sz="2400" dirty="0"/>
            </a:br>
            <a:br>
              <a:rPr lang="en-US" sz="2400" dirty="0"/>
            </a:br>
            <a:r>
              <a:rPr lang="en-US" sz="2000" dirty="0">
                <a:solidFill>
                  <a:schemeClr val="tx1"/>
                </a:solidFill>
              </a:rPr>
              <a:t>- </a:t>
            </a:r>
            <a:r>
              <a:rPr lang="en-US" sz="2000" b="1" dirty="0">
                <a:solidFill>
                  <a:schemeClr val="tx1"/>
                </a:solidFill>
              </a:rPr>
              <a:t>Creating a community garden at “Pero </a:t>
            </a:r>
            <a:r>
              <a:rPr lang="en-US" sz="2000" b="1" dirty="0" err="1">
                <a:solidFill>
                  <a:schemeClr val="tx1"/>
                </a:solidFill>
              </a:rPr>
              <a:t>Nakov</a:t>
            </a:r>
            <a:r>
              <a:rPr lang="en-US" sz="2000" b="1" dirty="0">
                <a:solidFill>
                  <a:schemeClr val="tx1"/>
                </a:solidFill>
              </a:rPr>
              <a:t>” School:</a:t>
            </a:r>
            <a:br>
              <a:rPr lang="en-US" sz="2000" dirty="0">
                <a:solidFill>
                  <a:schemeClr val="tx1"/>
                </a:solidFill>
              </a:rPr>
            </a:br>
            <a:r>
              <a:rPr lang="en-US" sz="2000" dirty="0">
                <a:solidFill>
                  <a:schemeClr val="tx1"/>
                </a:solidFill>
              </a:rPr>
              <a:t>This space will serve as a green learning environment where students and local residents can grow vegetables and flowers, encouraging environmental education and community engagement.</a:t>
            </a:r>
            <a:endParaRPr lang="en-US" sz="2000" b="1" i="1" dirty="0">
              <a:solidFill>
                <a:schemeClr val="tx1"/>
              </a:solidFill>
            </a:endParaRPr>
          </a:p>
        </p:txBody>
      </p:sp>
    </p:spTree>
    <p:extLst>
      <p:ext uri="{BB962C8B-B14F-4D97-AF65-F5344CB8AC3E}">
        <p14:creationId xmlns:p14="http://schemas.microsoft.com/office/powerpoint/2010/main" val="3110982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103" name="Group 4102">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4104" name="Straight Connector 4103">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05" name="Straight Connector 4104">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106"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7"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8" name="Isosceles Triangle 4107">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09"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0"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1"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2" name="Isosceles Triangle 4111">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13" name="Isosceles Triangle 4112">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F758A8EC-881B-4C30-9AE0-61773FDA58F5}"/>
              </a:ext>
            </a:extLst>
          </p:cNvPr>
          <p:cNvSpPr>
            <a:spLocks noGrp="1"/>
          </p:cNvSpPr>
          <p:nvPr>
            <p:ph type="title"/>
          </p:nvPr>
        </p:nvSpPr>
        <p:spPr>
          <a:xfrm>
            <a:off x="842596" y="107004"/>
            <a:ext cx="8757671" cy="5875507"/>
          </a:xfrm>
        </p:spPr>
        <p:txBody>
          <a:bodyPr vert="horz" lIns="91440" tIns="45720" rIns="91440" bIns="45720" rtlCol="0" anchor="t">
            <a:normAutofit fontScale="90000"/>
          </a:bodyPr>
          <a:lstStyle/>
          <a:p>
            <a:pPr>
              <a:lnSpc>
                <a:spcPct val="90000"/>
              </a:lnSpc>
            </a:pPr>
            <a:br>
              <a:rPr lang="en-US" sz="1600" b="1" dirty="0"/>
            </a:br>
            <a:br>
              <a:rPr lang="en-US" sz="1600" b="1" dirty="0"/>
            </a:br>
            <a:br>
              <a:rPr lang="en-US" sz="1600" b="1" dirty="0"/>
            </a:br>
            <a:br>
              <a:rPr lang="en-US" sz="2000" b="1" dirty="0"/>
            </a:br>
            <a:r>
              <a:rPr lang="en-US" sz="2000" b="1" i="1" dirty="0">
                <a:solidFill>
                  <a:schemeClr val="tx1"/>
                </a:solidFill>
              </a:rPr>
              <a:t>Developing rain gardens to absorb stormwater:</a:t>
            </a:r>
            <a:br>
              <a:rPr lang="en-US" sz="2000" b="1" dirty="0"/>
            </a:br>
            <a:br>
              <a:rPr lang="en-US" sz="2000" dirty="0"/>
            </a:br>
            <a:r>
              <a:rPr lang="en-US" sz="2000" dirty="0">
                <a:solidFill>
                  <a:schemeClr val="tx1"/>
                </a:solidFill>
              </a:rPr>
              <a:t>Rain gardens are natural systems designed to collect and filter rainwater runoff, reducing flooding and preventing pollution from reaching waterways.</a:t>
            </a:r>
            <a:br>
              <a:rPr lang="en-US" sz="2000" dirty="0">
                <a:solidFill>
                  <a:schemeClr val="tx1"/>
                </a:solidFill>
              </a:rPr>
            </a:br>
            <a:br>
              <a:rPr lang="en-US" sz="2000" dirty="0">
                <a:solidFill>
                  <a:schemeClr val="tx1"/>
                </a:solidFill>
              </a:rPr>
            </a:br>
            <a:br>
              <a:rPr lang="en-US" sz="2000" dirty="0">
                <a:solidFill>
                  <a:schemeClr val="tx1"/>
                </a:solidFill>
              </a:rPr>
            </a:br>
            <a:r>
              <a:rPr lang="en-US" sz="2000" b="1" i="1" dirty="0">
                <a:solidFill>
                  <a:schemeClr val="tx1"/>
                </a:solidFill>
              </a:rPr>
              <a:t>Adding green elements to public squares, such as near the SUMA Center:</a:t>
            </a:r>
            <a:br>
              <a:rPr lang="en-US" sz="2000" b="1" dirty="0">
                <a:solidFill>
                  <a:schemeClr val="tx1"/>
                </a:solidFill>
              </a:rPr>
            </a:br>
            <a:br>
              <a:rPr lang="en-US" sz="2000" dirty="0">
                <a:solidFill>
                  <a:schemeClr val="tx1"/>
                </a:solidFill>
              </a:rPr>
            </a:br>
            <a:r>
              <a:rPr lang="en-US" sz="2000" dirty="0">
                <a:solidFill>
                  <a:schemeClr val="tx1"/>
                </a:solidFill>
              </a:rPr>
              <a:t>These green enhancements will turn concrete spaces into inviting, natural areas that encourage social interaction and provide cleaner air.</a:t>
            </a:r>
            <a:br>
              <a:rPr lang="en-US" sz="2000" dirty="0">
                <a:solidFill>
                  <a:schemeClr val="tx1"/>
                </a:solidFill>
              </a:rPr>
            </a:br>
            <a:br>
              <a:rPr lang="en-US" sz="2000" dirty="0">
                <a:solidFill>
                  <a:schemeClr val="tx1"/>
                </a:solidFill>
              </a:rPr>
            </a:br>
            <a:r>
              <a:rPr lang="en-US" sz="2000" b="1" i="1" dirty="0">
                <a:solidFill>
                  <a:schemeClr val="tx1"/>
                </a:solidFill>
              </a:rPr>
              <a:t>Upgrading the green yard at Professor </a:t>
            </a:r>
            <a:r>
              <a:rPr lang="en-US" sz="2000" b="1" i="1" dirty="0" err="1">
                <a:solidFill>
                  <a:schemeClr val="tx1"/>
                </a:solidFill>
              </a:rPr>
              <a:t>Mijalkovic</a:t>
            </a:r>
            <a:r>
              <a:rPr lang="en-US" sz="2000" b="1" i="1" dirty="0">
                <a:solidFill>
                  <a:schemeClr val="tx1"/>
                </a:solidFill>
              </a:rPr>
              <a:t> School:</a:t>
            </a:r>
            <a:br>
              <a:rPr lang="en-US" sz="2000" b="1" dirty="0">
                <a:solidFill>
                  <a:schemeClr val="tx1"/>
                </a:solidFill>
              </a:rPr>
            </a:br>
            <a:br>
              <a:rPr lang="en-US" sz="2000" dirty="0">
                <a:solidFill>
                  <a:schemeClr val="tx1"/>
                </a:solidFill>
              </a:rPr>
            </a:br>
            <a:r>
              <a:rPr lang="en-US" sz="2000" dirty="0">
                <a:solidFill>
                  <a:schemeClr val="tx1"/>
                </a:solidFill>
              </a:rPr>
              <a:t>Improving the school’s outdoor space with plants and trees creates healthier surroundings for students and promotes a connection with nature.</a:t>
            </a:r>
          </a:p>
        </p:txBody>
      </p:sp>
      <p:cxnSp>
        <p:nvCxnSpPr>
          <p:cNvPr id="4115" name="Straight Connector 4114">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17" name="Straight Connector 4116">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119"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1"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3"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5"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7"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29"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131"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63951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D3750-3397-6D7B-ED65-BD2862166904}"/>
              </a:ext>
            </a:extLst>
          </p:cNvPr>
          <p:cNvSpPr>
            <a:spLocks noGrp="1"/>
          </p:cNvSpPr>
          <p:nvPr>
            <p:ph type="title"/>
          </p:nvPr>
        </p:nvSpPr>
        <p:spPr>
          <a:xfrm>
            <a:off x="677334" y="661481"/>
            <a:ext cx="8680675" cy="5252935"/>
          </a:xfrm>
        </p:spPr>
        <p:txBody>
          <a:bodyPr>
            <a:normAutofit/>
          </a:bodyPr>
          <a:lstStyle/>
          <a:p>
            <a:r>
              <a:rPr lang="en-US" sz="2400" b="1" i="1" dirty="0"/>
              <a:t>Why Trees Are Important for Urban </a:t>
            </a:r>
            <a:r>
              <a:rPr lang="en-US" sz="2400" b="1" i="1" dirty="0" err="1"/>
              <a:t>HealthTrees</a:t>
            </a:r>
            <a:r>
              <a:rPr lang="en-US" sz="2400" b="1" i="1" dirty="0"/>
              <a:t> play a crucial role in making cities healthier places to live by:</a:t>
            </a:r>
            <a:br>
              <a:rPr lang="en-US" sz="2000" dirty="0"/>
            </a:br>
            <a:br>
              <a:rPr lang="en-US" sz="2000" dirty="0">
                <a:solidFill>
                  <a:schemeClr val="tx1"/>
                </a:solidFill>
              </a:rPr>
            </a:br>
            <a:r>
              <a:rPr lang="en-US" sz="2000" dirty="0">
                <a:solidFill>
                  <a:schemeClr val="tx1"/>
                </a:solidFill>
              </a:rPr>
              <a:t>- Filtering air pollution: Trees absorb harmful pollutants such as nitrogen dioxide, ozone, and particulate matter from vehicle emissions and industrial activities.</a:t>
            </a:r>
            <a:br>
              <a:rPr lang="en-US" sz="2000" dirty="0">
                <a:solidFill>
                  <a:schemeClr val="tx1"/>
                </a:solidFill>
              </a:rPr>
            </a:br>
            <a:r>
              <a:rPr lang="en-US" sz="2000" dirty="0">
                <a:solidFill>
                  <a:schemeClr val="tx1"/>
                </a:solidFill>
              </a:rPr>
              <a:t>- Producing oxygen: Through photosynthesis, trees release oxygen which is essential for breathing.</a:t>
            </a:r>
            <a:br>
              <a:rPr lang="en-US" sz="2000" dirty="0">
                <a:solidFill>
                  <a:schemeClr val="tx1"/>
                </a:solidFill>
              </a:rPr>
            </a:br>
            <a:r>
              <a:rPr lang="en-US" sz="2000" dirty="0">
                <a:solidFill>
                  <a:schemeClr val="tx1"/>
                </a:solidFill>
              </a:rPr>
              <a:t>- Absorbing carbon dioxide: Trees capture CO₂, a greenhouse gas, helping reduce the effects of climate change.</a:t>
            </a:r>
            <a:br>
              <a:rPr lang="en-US" sz="2000" dirty="0">
                <a:solidFill>
                  <a:schemeClr val="tx1"/>
                </a:solidFill>
              </a:rPr>
            </a:br>
            <a:r>
              <a:rPr lang="en-US" sz="2000" dirty="0">
                <a:solidFill>
                  <a:schemeClr val="tx1"/>
                </a:solidFill>
              </a:rPr>
              <a:t>- Cooling the city: Trees provide shade and release moisture, reducing urban heat and making outdoor spaces more comfortable.</a:t>
            </a:r>
            <a:br>
              <a:rPr lang="en-US" sz="2000" dirty="0">
                <a:solidFill>
                  <a:schemeClr val="tx1"/>
                </a:solidFill>
              </a:rPr>
            </a:br>
            <a:r>
              <a:rPr lang="en-US" sz="2000" dirty="0">
                <a:solidFill>
                  <a:schemeClr val="tx1"/>
                </a:solidFill>
              </a:rPr>
              <a:t>- Supporting biodiversity: Trees create habitats for birds, insects, and other wildlife, enriching urban ecosystems.</a:t>
            </a:r>
          </a:p>
        </p:txBody>
      </p:sp>
    </p:spTree>
    <p:extLst>
      <p:ext uri="{BB962C8B-B14F-4D97-AF65-F5344CB8AC3E}">
        <p14:creationId xmlns:p14="http://schemas.microsoft.com/office/powerpoint/2010/main" val="286411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898ED-0E8D-5FE1-0B71-54DE7274C4A8}"/>
              </a:ext>
            </a:extLst>
          </p:cNvPr>
          <p:cNvSpPr>
            <a:spLocks noGrp="1"/>
          </p:cNvSpPr>
          <p:nvPr>
            <p:ph type="title"/>
          </p:nvPr>
        </p:nvSpPr>
        <p:spPr>
          <a:xfrm>
            <a:off x="677334" y="609599"/>
            <a:ext cx="8855772" cy="4730885"/>
          </a:xfrm>
        </p:spPr>
        <p:txBody>
          <a:bodyPr>
            <a:normAutofit fontScale="90000"/>
          </a:bodyPr>
          <a:lstStyle/>
          <a:p>
            <a:r>
              <a:rPr lang="en-US" sz="2200" b="1" i="1" dirty="0"/>
              <a:t>Types of Trees Being Planted;</a:t>
            </a:r>
            <a:br>
              <a:rPr lang="en-US" sz="2200" b="1" dirty="0"/>
            </a:br>
            <a:br>
              <a:rPr lang="en-US" sz="2200" b="1" dirty="0"/>
            </a:br>
            <a:r>
              <a:rPr lang="en-US" sz="2200" dirty="0">
                <a:solidFill>
                  <a:schemeClr val="tx1"/>
                </a:solidFill>
              </a:rPr>
              <a:t>The project focuses on planting </a:t>
            </a:r>
            <a:r>
              <a:rPr lang="en-US" sz="2200" b="1" dirty="0">
                <a:solidFill>
                  <a:schemeClr val="tx1"/>
                </a:solidFill>
              </a:rPr>
              <a:t>native and well-adapted tree species</a:t>
            </a:r>
            <a:r>
              <a:rPr lang="en-US" sz="2200" dirty="0">
                <a:solidFill>
                  <a:schemeClr val="tx1"/>
                </a:solidFill>
              </a:rPr>
              <a:t> that suit </a:t>
            </a:r>
            <a:r>
              <a:rPr lang="en-US" sz="2200" dirty="0" err="1">
                <a:solidFill>
                  <a:schemeClr val="tx1"/>
                </a:solidFill>
              </a:rPr>
              <a:t>Kumanovo’s</a:t>
            </a:r>
            <a:r>
              <a:rPr lang="en-US" sz="2200" dirty="0">
                <a:solidFill>
                  <a:schemeClr val="tx1"/>
                </a:solidFill>
              </a:rPr>
              <a:t> climate and soil. Some examples include:</a:t>
            </a:r>
            <a:br>
              <a:rPr lang="en-US" sz="2200" dirty="0"/>
            </a:br>
            <a:br>
              <a:rPr lang="en-US" sz="2200" dirty="0"/>
            </a:br>
            <a:r>
              <a:rPr lang="en-US" sz="2200" b="1" i="1" dirty="0"/>
              <a:t>Maple trees</a:t>
            </a:r>
            <a:r>
              <a:rPr lang="en-US" sz="2200" i="1" dirty="0"/>
              <a:t> </a:t>
            </a:r>
            <a:r>
              <a:rPr lang="en-US" sz="2200" dirty="0">
                <a:solidFill>
                  <a:schemeClr val="tx1"/>
                </a:solidFill>
              </a:rPr>
              <a:t>— known for their beautiful foliage and air-filtering capabilities.</a:t>
            </a:r>
            <a:br>
              <a:rPr lang="en-US" sz="2200" dirty="0">
                <a:solidFill>
                  <a:schemeClr val="tx1"/>
                </a:solidFill>
              </a:rPr>
            </a:br>
            <a:br>
              <a:rPr lang="en-US" sz="2200" dirty="0"/>
            </a:br>
            <a:r>
              <a:rPr lang="en-US" sz="2200" b="1" i="1" dirty="0"/>
              <a:t>Linden trees</a:t>
            </a:r>
            <a:r>
              <a:rPr lang="en-US" sz="2200" i="1" dirty="0"/>
              <a:t> </a:t>
            </a:r>
            <a:r>
              <a:rPr lang="en-US" sz="2200" dirty="0">
                <a:solidFill>
                  <a:schemeClr val="tx1"/>
                </a:solidFill>
              </a:rPr>
              <a:t>— famous for their fragrant flowers and shade-providing canopy.</a:t>
            </a:r>
            <a:br>
              <a:rPr lang="en-US" sz="2200" dirty="0">
                <a:solidFill>
                  <a:schemeClr val="tx1"/>
                </a:solidFill>
              </a:rPr>
            </a:br>
            <a:br>
              <a:rPr lang="en-US" sz="2200" dirty="0">
                <a:solidFill>
                  <a:schemeClr val="tx1"/>
                </a:solidFill>
              </a:rPr>
            </a:br>
            <a:r>
              <a:rPr lang="en-US" sz="2200" b="1" i="1" dirty="0"/>
              <a:t>Oak trees</a:t>
            </a:r>
            <a:r>
              <a:rPr lang="en-US" sz="2200" i="1" dirty="0"/>
              <a:t> </a:t>
            </a:r>
            <a:r>
              <a:rPr lang="en-US" sz="2200" dirty="0">
                <a:solidFill>
                  <a:schemeClr val="tx1"/>
                </a:solidFill>
              </a:rPr>
              <a:t>— long-living trees that support a wide range of wildlife.</a:t>
            </a:r>
            <a:br>
              <a:rPr lang="en-US" sz="2200" dirty="0">
                <a:solidFill>
                  <a:schemeClr val="tx1"/>
                </a:solidFill>
              </a:rPr>
            </a:br>
            <a:br>
              <a:rPr lang="en-US" sz="2200" dirty="0">
                <a:solidFill>
                  <a:schemeClr val="tx1"/>
                </a:solidFill>
              </a:rPr>
            </a:br>
            <a:r>
              <a:rPr lang="en-US" sz="2200" b="1" i="1" dirty="0"/>
              <a:t>Chestnut trees</a:t>
            </a:r>
            <a:r>
              <a:rPr lang="en-US" sz="2200" i="1" dirty="0"/>
              <a:t> </a:t>
            </a:r>
            <a:r>
              <a:rPr lang="en-US" sz="2200" dirty="0">
                <a:solidFill>
                  <a:schemeClr val="tx1"/>
                </a:solidFill>
              </a:rPr>
              <a:t>— providing large, leafy canopies and seasonal shade.</a:t>
            </a:r>
            <a:br>
              <a:rPr lang="en-US" dirty="0">
                <a:solidFill>
                  <a:schemeClr val="tx1"/>
                </a:solidFill>
              </a:rPr>
            </a:br>
            <a:endParaRPr lang="en-US" dirty="0">
              <a:solidFill>
                <a:schemeClr val="tx1"/>
              </a:solidFill>
            </a:endParaRPr>
          </a:p>
        </p:txBody>
      </p:sp>
    </p:spTree>
    <p:extLst>
      <p:ext uri="{BB962C8B-B14F-4D97-AF65-F5344CB8AC3E}">
        <p14:creationId xmlns:p14="http://schemas.microsoft.com/office/powerpoint/2010/main" val="164013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5ADEE-ABEF-E746-A063-F2F50441BA92}"/>
              </a:ext>
            </a:extLst>
          </p:cNvPr>
          <p:cNvSpPr>
            <a:spLocks noGrp="1"/>
          </p:cNvSpPr>
          <p:nvPr>
            <p:ph type="title"/>
          </p:nvPr>
        </p:nvSpPr>
        <p:spPr>
          <a:xfrm>
            <a:off x="2402732" y="2821020"/>
            <a:ext cx="7062280" cy="1021405"/>
          </a:xfrm>
        </p:spPr>
        <p:txBody>
          <a:bodyPr>
            <a:normAutofit/>
          </a:bodyPr>
          <a:lstStyle/>
          <a:p>
            <a:r>
              <a:rPr lang="en-US" sz="4000" b="1" i="1" dirty="0"/>
              <a:t>Thank you for attention !</a:t>
            </a:r>
          </a:p>
        </p:txBody>
      </p:sp>
    </p:spTree>
    <p:extLst>
      <p:ext uri="{BB962C8B-B14F-4D97-AF65-F5344CB8AC3E}">
        <p14:creationId xmlns:p14="http://schemas.microsoft.com/office/powerpoint/2010/main" val="40821805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67</TotalTime>
  <Words>557</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Trebuchet MS</vt:lpstr>
      <vt:lpstr>Verdana</vt:lpstr>
      <vt:lpstr>Wingdings 3</vt:lpstr>
      <vt:lpstr>Facet</vt:lpstr>
      <vt:lpstr>  Workshop  Day 3  Project : "Urban Greening for Healthy Breathing“  BGMK0300064 - UGHB    Partners: Municipality of Kyustendil (Bulgaria), Municipality of Kumanovo, Center for Development of Third‑Northeast Planning Region.     Kumanovo,10.09.2025</vt:lpstr>
      <vt:lpstr>   Green Infrastructure in Kumanovo – Project BGMK0300064    The Urban Greening for Healthy Breathing project is actively transforming Kumanovo’s urban landscape through a series of targeted green infrastructure interventions.   These initiatives are designed to improve air quality, enhance public spaces, and make the city healthier and more beautiful. </vt:lpstr>
      <vt:lpstr>Key activities include:  - Planting 510 trees along two major boulevards:  Boulevard Oktomvriska Revolucija will receive 330 new trees, providing shade, filtering air pollution, and creating a more pleasant environment for pedestrians.  Treta Makedonska Udarna Brigada will be planted with 180 trees, helping reduce urban heat and improve air quality.   - Creating a community garden at “Pero Nakov” School: This space will serve as a green learning environment where students and local residents can grow vegetables and flowers, encouraging environmental education and community engagement.</vt:lpstr>
      <vt:lpstr>    Developing rain gardens to absorb stormwater:  Rain gardens are natural systems designed to collect and filter rainwater runoff, reducing flooding and preventing pollution from reaching waterways.   Adding green elements to public squares, such as near the SUMA Center:  These green enhancements will turn concrete spaces into inviting, natural areas that encourage social interaction and provide cleaner air.  Upgrading the green yard at Professor Mijalkovic School:  Improving the school’s outdoor space with plants and trees creates healthier surroundings for students and promotes a connection with nature.</vt:lpstr>
      <vt:lpstr>Why Trees Are Important for Urban HealthTrees play a crucial role in making cities healthier places to live by:  - Filtering air pollution: Trees absorb harmful pollutants such as nitrogen dioxide, ozone, and particulate matter from vehicle emissions and industrial activities. - Producing oxygen: Through photosynthesis, trees release oxygen which is essential for breathing. - Absorbing carbon dioxide: Trees capture CO₂, a greenhouse gas, helping reduce the effects of climate change. - Cooling the city: Trees provide shade and release moisture, reducing urban heat and making outdoor spaces more comfortable. - Supporting biodiversity: Trees create habitats for birds, insects, and other wildlife, enriching urban ecosystems.</vt:lpstr>
      <vt:lpstr>Types of Trees Being Planted;  The project focuses on planting native and well-adapted tree species that suit Kumanovo’s climate and soil. Some examples include:  Maple trees — known for their beautiful foliage and air-filtering capabilities.  Linden trees — famous for their fragrant flowers and shade-providing canopy.  Oak trees — long-living trees that support a wide range of wildlife.  Chestnut trees — providing large, leafy canopies and seasonal shade. </vt:lpstr>
      <vt:lpstr>Thank you for attention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 Protic</dc:creator>
  <cp:lastModifiedBy>Andrea Protic</cp:lastModifiedBy>
  <cp:revision>6</cp:revision>
  <dcterms:created xsi:type="dcterms:W3CDTF">2025-10-21T07:48:44Z</dcterms:created>
  <dcterms:modified xsi:type="dcterms:W3CDTF">2025-10-27T10:13:47Z</dcterms:modified>
</cp:coreProperties>
</file>