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59" r:id="rId4"/>
    <p:sldId id="260" r:id="rId5"/>
    <p:sldId id="263" r:id="rId6"/>
    <p:sldId id="264" r:id="rId7"/>
    <p:sldId id="265"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28FA71-3A18-48C0-980F-4B68F7F63042}"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80214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2515812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8146945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6591824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6529040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6053391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04EDB3-C0E8-45F8-9E1D-1B6C8D1880C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33019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F0EC4B-54ED-4041-B552-9BA760FA3DBA}"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696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C1210E-201E-4473-82AC-2466F5386C38}"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10747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1EA198-6CAB-4B8F-B93F-1F9C8C4B6CE7}"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29148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06041F-4525-44D5-AA4F-332294BF1F56}" type="datetime1">
              <a:rPr lang="en-US" smtClean="0"/>
              <a:t>27-Oct-25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81469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557091-BBDF-4EB9-BA6B-2BB67AC4FC0F}" type="datetime1">
              <a:rPr lang="en-US" smtClean="0"/>
              <a:t>27-Oct-25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93773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6B226B-77A6-410C-9796-083F278E0125}" type="datetime1">
              <a:rPr lang="en-US" smtClean="0"/>
              <a:t>27-Oct-25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30963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A578B-D289-4C40-8593-3D356C49DA58}" type="datetime1">
              <a:rPr lang="en-US" smtClean="0"/>
              <a:t>27-Oct-25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15481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3DFAE3-14DB-48A7-A80F-80DDB072CE3D}" type="datetime1">
              <a:rPr lang="en-US" smtClean="0"/>
              <a:t>27-Oct-25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3809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C5EAEF-6478-4102-8F5D-A5FE9FC97ACB}" type="datetime1">
              <a:rPr lang="en-US" smtClean="0"/>
              <a:t>27-Oct-25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49991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7F45AC6-C491-4585-A584-9CE2AF7D5500}" type="datetime1">
              <a:rPr lang="en-US" smtClean="0"/>
              <a:t>27-Oct-25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14739535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Blue and pink paint mixture">
            <a:extLst>
              <a:ext uri="{FF2B5EF4-FFF2-40B4-BE49-F238E27FC236}">
                <a16:creationId xmlns:a16="http://schemas.microsoft.com/office/drawing/2014/main" id="{594DEEF1-6CF6-7F3F-BA70-E7A52E13B5C7}"/>
              </a:ext>
            </a:extLst>
          </p:cNvPr>
          <p:cNvPicPr>
            <a:picLocks noChangeAspect="1"/>
          </p:cNvPicPr>
          <p:nvPr/>
        </p:nvPicPr>
        <p:blipFill>
          <a:blip r:embed="rId2">
            <a:duotone>
              <a:schemeClr val="accent1">
                <a:shade val="45000"/>
                <a:satMod val="135000"/>
              </a:schemeClr>
              <a:prstClr val="white"/>
            </a:duotone>
          </a:blip>
          <a:srcRect l="9091" t="23391"/>
          <a:stretch>
            <a:fillRect/>
          </a:stretch>
        </p:blipFill>
        <p:spPr>
          <a:xfrm>
            <a:off x="1" y="10"/>
            <a:ext cx="12191999" cy="6857990"/>
          </a:xfrm>
          <a:prstGeom prst="rect">
            <a:avLst/>
          </a:prstGeom>
        </p:spPr>
      </p:pic>
      <p:sp>
        <p:nvSpPr>
          <p:cNvPr id="2" name="Title 1">
            <a:extLst>
              <a:ext uri="{FF2B5EF4-FFF2-40B4-BE49-F238E27FC236}">
                <a16:creationId xmlns:a16="http://schemas.microsoft.com/office/drawing/2014/main" id="{45A43E53-1259-7D52-B56F-1CC1189F300E}"/>
              </a:ext>
            </a:extLst>
          </p:cNvPr>
          <p:cNvSpPr>
            <a:spLocks noGrp="1"/>
          </p:cNvSpPr>
          <p:nvPr>
            <p:ph type="ctrTitle"/>
          </p:nvPr>
        </p:nvSpPr>
        <p:spPr>
          <a:xfrm>
            <a:off x="823966" y="502417"/>
            <a:ext cx="10379946" cy="5878285"/>
          </a:xfrm>
        </p:spPr>
        <p:txBody>
          <a:bodyPr anchor="t">
            <a:normAutofit fontScale="90000"/>
          </a:bodyPr>
          <a:lstStyle/>
          <a:p>
            <a:pPr algn="ctr"/>
            <a:br>
              <a:rPr lang="en-US" sz="2000" b="1" dirty="0">
                <a:solidFill>
                  <a:schemeClr val="accent1">
                    <a:lumMod val="50000"/>
                  </a:schemeClr>
                </a:solidFill>
                <a:latin typeface="Arial" panose="020B0604020202020204" pitchFamily="34" charset="0"/>
                <a:ea typeface="Verdana" panose="020B0604030504040204" pitchFamily="34" charset="0"/>
                <a:cs typeface="Arial" panose="020B0604020202020204" pitchFamily="34" charset="0"/>
              </a:rPr>
            </a:br>
            <a:br>
              <a:rPr lang="en-US" sz="2000" b="1" dirty="0">
                <a:solidFill>
                  <a:schemeClr val="tx1"/>
                </a:solidFill>
                <a:latin typeface="Arial" panose="020B0604020202020204" pitchFamily="34" charset="0"/>
                <a:ea typeface="Verdana" panose="020B0604030504040204" pitchFamily="34" charset="0"/>
                <a:cs typeface="Arial" panose="020B0604020202020204" pitchFamily="34" charset="0"/>
              </a:rPr>
            </a:br>
            <a:r>
              <a:rPr lang="en-US" sz="2800" b="1" i="1" dirty="0">
                <a:solidFill>
                  <a:schemeClr val="tx1"/>
                </a:solidFill>
                <a:ea typeface="Verdana" panose="020B0604030504040204" pitchFamily="34" charset="0"/>
                <a:cs typeface="Arial" panose="020B0604020202020204" pitchFamily="34" charset="0"/>
              </a:rPr>
              <a:t>Workshop</a:t>
            </a:r>
            <a:r>
              <a:rPr lang="mk-MK" sz="2800" b="1" i="1" dirty="0">
                <a:solidFill>
                  <a:schemeClr val="tx1"/>
                </a:solidFill>
                <a:ea typeface="Verdana" panose="020B0604030504040204" pitchFamily="34" charset="0"/>
                <a:cs typeface="Arial" panose="020B0604020202020204" pitchFamily="34" charset="0"/>
              </a:rPr>
              <a:t> </a:t>
            </a:r>
            <a:br>
              <a:rPr lang="en-US" sz="2800" b="1" i="1" dirty="0">
                <a:solidFill>
                  <a:schemeClr val="tx1"/>
                </a:solidFill>
                <a:ea typeface="Verdana" panose="020B0604030504040204" pitchFamily="34" charset="0"/>
                <a:cs typeface="Arial" panose="020B0604020202020204" pitchFamily="34" charset="0"/>
              </a:rPr>
            </a:br>
            <a:r>
              <a:rPr lang="en-US" sz="2800" b="1" i="1" dirty="0">
                <a:solidFill>
                  <a:schemeClr val="tx1"/>
                </a:solidFill>
                <a:ea typeface="Verdana" panose="020B0604030504040204" pitchFamily="34" charset="0"/>
                <a:cs typeface="Arial" panose="020B0604020202020204" pitchFamily="34" charset="0"/>
              </a:rPr>
              <a:t>Day 4</a:t>
            </a:r>
            <a:br>
              <a:rPr lang="en-US" sz="2800" b="1" dirty="0">
                <a:solidFill>
                  <a:schemeClr val="tx1"/>
                </a:solidFill>
                <a:ea typeface="Verdana" panose="020B0604030504040204" pitchFamily="34" charset="0"/>
                <a:cs typeface="Arial" panose="020B0604020202020204" pitchFamily="34" charset="0"/>
              </a:rPr>
            </a:br>
            <a:br>
              <a:rPr lang="mk-MK" sz="2800" b="1" dirty="0">
                <a:solidFill>
                  <a:schemeClr val="tx1"/>
                </a:solidFill>
                <a:ea typeface="Verdana" panose="020B0604030504040204" pitchFamily="34" charset="0"/>
                <a:cs typeface="Arial" panose="020B0604020202020204" pitchFamily="34" charset="0"/>
              </a:rPr>
            </a:br>
            <a:r>
              <a:rPr lang="en-US" sz="2800" b="1" dirty="0">
                <a:solidFill>
                  <a:schemeClr val="tx1"/>
                </a:solidFill>
                <a:ea typeface="Verdana" panose="020B0604030504040204" pitchFamily="34" charset="0"/>
                <a:cs typeface="Arial" panose="020B0604020202020204" pitchFamily="34" charset="0"/>
              </a:rPr>
              <a:t>Project : </a:t>
            </a:r>
            <a:r>
              <a:rPr lang="en-US" sz="2800" dirty="0"/>
              <a:t>"</a:t>
            </a:r>
            <a:r>
              <a:rPr lang="en-US" sz="2800" b="1" dirty="0">
                <a:solidFill>
                  <a:schemeClr val="tx1"/>
                </a:solidFill>
              </a:rPr>
              <a:t>Urban Greening for Healthy Breathing“</a:t>
            </a:r>
            <a:br>
              <a:rPr lang="en-US" sz="2800" b="1" dirty="0">
                <a:solidFill>
                  <a:schemeClr val="tx1"/>
                </a:solidFill>
              </a:rPr>
            </a:br>
            <a:br>
              <a:rPr lang="en-US" sz="2800" b="1" dirty="0">
                <a:solidFill>
                  <a:schemeClr val="tx1"/>
                </a:solidFill>
              </a:rPr>
            </a:br>
            <a:r>
              <a:rPr lang="en-US" sz="2800" b="1" dirty="0">
                <a:solidFill>
                  <a:schemeClr val="tx1"/>
                </a:solidFill>
              </a:rPr>
              <a:t>BGMK0300064 - UGHB</a:t>
            </a:r>
            <a:br>
              <a:rPr lang="en-US" sz="2000" b="1" dirty="0">
                <a:solidFill>
                  <a:schemeClr val="tx1"/>
                </a:solidFill>
              </a:rPr>
            </a:br>
            <a:br>
              <a:rPr lang="en-US" sz="2000" b="1" dirty="0">
                <a:solidFill>
                  <a:schemeClr val="tx1"/>
                </a:solidFill>
              </a:rPr>
            </a:br>
            <a:br>
              <a:rPr lang="en-US" sz="2000" b="1" dirty="0">
                <a:solidFill>
                  <a:schemeClr val="tx1"/>
                </a:solidFill>
              </a:rPr>
            </a:br>
            <a:br>
              <a:rPr lang="en-US" sz="2000" b="1" dirty="0">
                <a:solidFill>
                  <a:schemeClr val="tx1"/>
                </a:solidFill>
              </a:rPr>
            </a:br>
            <a:r>
              <a:rPr lang="en-US" sz="2000" b="1" dirty="0">
                <a:solidFill>
                  <a:schemeClr val="tx1"/>
                </a:solidFill>
              </a:rPr>
              <a:t>Partners: Municipality of </a:t>
            </a:r>
            <a:r>
              <a:rPr lang="en-US" sz="2000" b="1" dirty="0" err="1">
                <a:solidFill>
                  <a:schemeClr val="tx1"/>
                </a:solidFill>
              </a:rPr>
              <a:t>Kyustendil</a:t>
            </a:r>
            <a:r>
              <a:rPr lang="en-US" sz="2000" b="1" dirty="0">
                <a:solidFill>
                  <a:schemeClr val="tx1"/>
                </a:solidFill>
              </a:rPr>
              <a:t> (Bulgaria), Municipality of </a:t>
            </a:r>
            <a:r>
              <a:rPr lang="en-US" sz="2000" b="1" dirty="0" err="1">
                <a:solidFill>
                  <a:schemeClr val="tx1"/>
                </a:solidFill>
              </a:rPr>
              <a:t>Kumanovo</a:t>
            </a:r>
            <a:r>
              <a:rPr lang="en-US" sz="2000" b="1" dirty="0">
                <a:solidFill>
                  <a:schemeClr val="tx1"/>
                </a:solidFill>
              </a:rPr>
              <a:t>, Center for Development of Third‑Northeast Planning Region.</a:t>
            </a:r>
            <a:br>
              <a:rPr lang="en-US" sz="2000" b="1" dirty="0">
                <a:solidFill>
                  <a:schemeClr val="tx1"/>
                </a:solidFill>
              </a:rPr>
            </a:br>
            <a:br>
              <a:rPr lang="en-US" sz="2000" b="1" dirty="0">
                <a:solidFill>
                  <a:schemeClr val="tx1"/>
                </a:solidFill>
              </a:rPr>
            </a:br>
            <a:br>
              <a:rPr lang="en-US" sz="2000" b="1" dirty="0">
                <a:solidFill>
                  <a:schemeClr val="tx1"/>
                </a:solidFill>
              </a:rPr>
            </a:br>
            <a:br>
              <a:rPr lang="en-US" sz="2000" b="1" dirty="0">
                <a:solidFill>
                  <a:schemeClr val="tx1"/>
                </a:solidFill>
              </a:rPr>
            </a:br>
            <a:br>
              <a:rPr lang="en-US" sz="2000" b="1" dirty="0">
                <a:solidFill>
                  <a:schemeClr val="tx1"/>
                </a:solidFill>
              </a:rPr>
            </a:br>
            <a:r>
              <a:rPr lang="en-US" sz="2000" b="1" dirty="0">
                <a:solidFill>
                  <a:schemeClr val="tx1"/>
                </a:solidFill>
              </a:rPr>
              <a:t>Kumanovo,18.09.2025</a:t>
            </a:r>
          </a:p>
        </p:txBody>
      </p:sp>
    </p:spTree>
    <p:extLst>
      <p:ext uri="{BB962C8B-B14F-4D97-AF65-F5344CB8AC3E}">
        <p14:creationId xmlns:p14="http://schemas.microsoft.com/office/powerpoint/2010/main" val="207599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336C-574D-04DF-3EF3-2ABCAFF1ECDA}"/>
              </a:ext>
            </a:extLst>
          </p:cNvPr>
          <p:cNvSpPr>
            <a:spLocks noGrp="1"/>
          </p:cNvSpPr>
          <p:nvPr>
            <p:ph type="title"/>
          </p:nvPr>
        </p:nvSpPr>
        <p:spPr>
          <a:xfrm>
            <a:off x="677334" y="609599"/>
            <a:ext cx="8700130" cy="4837889"/>
          </a:xfrm>
        </p:spPr>
        <p:txBody>
          <a:bodyPr>
            <a:normAutofit/>
          </a:bodyPr>
          <a:lstStyle/>
          <a:p>
            <a:r>
              <a:rPr lang="en-US" sz="1800" dirty="0"/>
              <a:t> </a:t>
            </a:r>
            <a:br>
              <a:rPr lang="en-US" sz="1800" dirty="0"/>
            </a:br>
            <a:r>
              <a:rPr lang="en-US" sz="2400" b="1" i="1" dirty="0"/>
              <a:t>Sustaining Urban Greening – Monitoring, Challenges &amp; Future Steps;</a:t>
            </a:r>
            <a:br>
              <a:rPr lang="en-US" sz="2400" b="1" i="1" dirty="0"/>
            </a:br>
            <a:br>
              <a:rPr lang="en-US" sz="2400" dirty="0"/>
            </a:br>
            <a:br>
              <a:rPr lang="en-US" sz="1800" dirty="0"/>
            </a:br>
            <a:r>
              <a:rPr lang="en-US" sz="1800" b="1" i="1" dirty="0">
                <a:solidFill>
                  <a:schemeClr val="tx1"/>
                </a:solidFill>
              </a:rPr>
              <a:t>Why Sustainability Matters?</a:t>
            </a:r>
            <a:br>
              <a:rPr lang="en-US" sz="1800" b="1" dirty="0"/>
            </a:br>
            <a:br>
              <a:rPr lang="en-US" sz="1800" b="1" dirty="0"/>
            </a:br>
            <a:r>
              <a:rPr lang="en-US" sz="1800" dirty="0">
                <a:solidFill>
                  <a:schemeClr val="tx1"/>
                </a:solidFill>
              </a:rPr>
              <a:t>Urban greening is not a one-time effort. It requires ongoing care and commitment to keep our trees, gardens, and green spaces healthy for many years.</a:t>
            </a:r>
            <a:br>
              <a:rPr lang="en-US" sz="1800" dirty="0">
                <a:solidFill>
                  <a:schemeClr val="tx1"/>
                </a:solidFill>
              </a:rPr>
            </a:br>
            <a:r>
              <a:rPr lang="en-US" sz="1800" dirty="0">
                <a:solidFill>
                  <a:schemeClr val="tx1"/>
                </a:solidFill>
              </a:rPr>
              <a:t>Sustainability means protecting these green areas so they continue to improve air quality and make </a:t>
            </a:r>
            <a:r>
              <a:rPr lang="en-US" sz="1800" dirty="0" err="1">
                <a:solidFill>
                  <a:schemeClr val="tx1"/>
                </a:solidFill>
              </a:rPr>
              <a:t>Kumanovo</a:t>
            </a:r>
            <a:r>
              <a:rPr lang="en-US" sz="1800" dirty="0">
                <a:solidFill>
                  <a:schemeClr val="tx1"/>
                </a:solidFill>
              </a:rPr>
              <a:t> a healthier place to live.</a:t>
            </a:r>
            <a:br>
              <a:rPr lang="en-US" sz="1800" dirty="0">
                <a:solidFill>
                  <a:schemeClr val="tx1"/>
                </a:solidFill>
              </a:rPr>
            </a:br>
            <a:r>
              <a:rPr lang="en-US" sz="1800" dirty="0">
                <a:solidFill>
                  <a:schemeClr val="tx1"/>
                </a:solidFill>
              </a:rPr>
              <a:t>Communities, local government, and organizations must work together to maintain these efforts.</a:t>
            </a:r>
            <a:br>
              <a:rPr lang="en-US" sz="1800" dirty="0"/>
            </a:br>
            <a:endParaRPr lang="en-US" sz="1800" i="1" dirty="0">
              <a:solidFill>
                <a:schemeClr val="tx1"/>
              </a:solidFill>
            </a:endParaRPr>
          </a:p>
        </p:txBody>
      </p:sp>
    </p:spTree>
    <p:extLst>
      <p:ext uri="{BB962C8B-B14F-4D97-AF65-F5344CB8AC3E}">
        <p14:creationId xmlns:p14="http://schemas.microsoft.com/office/powerpoint/2010/main" val="608770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EC0E6-2D6B-25DA-C081-560E36B7384A}"/>
              </a:ext>
            </a:extLst>
          </p:cNvPr>
          <p:cNvSpPr>
            <a:spLocks noGrp="1"/>
          </p:cNvSpPr>
          <p:nvPr>
            <p:ph type="title"/>
          </p:nvPr>
        </p:nvSpPr>
        <p:spPr>
          <a:xfrm>
            <a:off x="418289" y="609599"/>
            <a:ext cx="8855713" cy="5538281"/>
          </a:xfrm>
        </p:spPr>
        <p:txBody>
          <a:bodyPr>
            <a:normAutofit/>
          </a:bodyPr>
          <a:lstStyle/>
          <a:p>
            <a:br>
              <a:rPr lang="en-US" sz="2400" b="1" i="1" dirty="0"/>
            </a:br>
            <a:r>
              <a:rPr lang="en-US" sz="2400" b="1" i="1" dirty="0"/>
              <a:t>Monitoring Green Infrastructure;</a:t>
            </a:r>
            <a:br>
              <a:rPr lang="en-US" sz="2000" b="1" dirty="0"/>
            </a:br>
            <a:br>
              <a:rPr lang="en-US" sz="2000" b="1" dirty="0"/>
            </a:br>
            <a:br>
              <a:rPr lang="en-US" sz="2000" b="1" dirty="0"/>
            </a:br>
            <a:r>
              <a:rPr lang="en-US" sz="2000" dirty="0">
                <a:solidFill>
                  <a:schemeClr val="tx1"/>
                </a:solidFill>
              </a:rPr>
              <a:t>Regular monitoring helps us track the health of trees, gardens, and rain gardens.</a:t>
            </a:r>
            <a:br>
              <a:rPr lang="en-US" sz="2000" dirty="0">
                <a:solidFill>
                  <a:schemeClr val="tx1"/>
                </a:solidFill>
              </a:rPr>
            </a:br>
            <a:br>
              <a:rPr lang="en-US" sz="2000" dirty="0">
                <a:solidFill>
                  <a:schemeClr val="tx1"/>
                </a:solidFill>
              </a:rPr>
            </a:br>
            <a:r>
              <a:rPr lang="en-US" sz="2000" dirty="0">
                <a:solidFill>
                  <a:schemeClr val="tx1"/>
                </a:solidFill>
              </a:rPr>
              <a:t>Simple tools like checklists, photos, and community reports can identify problems early, such as disease or damage.</a:t>
            </a:r>
            <a:br>
              <a:rPr lang="en-US" sz="2000" dirty="0">
                <a:solidFill>
                  <a:schemeClr val="tx1"/>
                </a:solidFill>
              </a:rPr>
            </a:br>
            <a:br>
              <a:rPr lang="en-US" sz="2000" dirty="0">
                <a:solidFill>
                  <a:schemeClr val="tx1"/>
                </a:solidFill>
              </a:rPr>
            </a:br>
            <a:r>
              <a:rPr lang="en-US" sz="2000" dirty="0">
                <a:solidFill>
                  <a:schemeClr val="tx1"/>
                </a:solidFill>
              </a:rPr>
              <a:t>Local authorities and volunteers should coordinate maintenance efforts to keep green spaces thriving.</a:t>
            </a:r>
            <a:br>
              <a:rPr lang="en-US" sz="2000" dirty="0">
                <a:solidFill>
                  <a:schemeClr val="tx1"/>
                </a:solidFill>
              </a:rPr>
            </a:br>
            <a:br>
              <a:rPr lang="en-US" sz="2000" dirty="0">
                <a:solidFill>
                  <a:schemeClr val="tx1"/>
                </a:solidFill>
              </a:rPr>
            </a:br>
            <a:r>
              <a:rPr lang="en-US" sz="2000" dirty="0">
                <a:solidFill>
                  <a:schemeClr val="tx1"/>
                </a:solidFill>
              </a:rPr>
              <a:t>Technology, like apps and sensors, can also support monitoring by providing information on soil moisture, air quality, and plant health.</a:t>
            </a:r>
            <a:br>
              <a:rPr lang="en-US" sz="2000" dirty="0"/>
            </a:br>
            <a:endParaRPr lang="en-US" sz="2000" b="1" i="1" dirty="0">
              <a:solidFill>
                <a:schemeClr val="tx1"/>
              </a:solidFill>
            </a:endParaRPr>
          </a:p>
        </p:txBody>
      </p:sp>
    </p:spTree>
    <p:extLst>
      <p:ext uri="{BB962C8B-B14F-4D97-AF65-F5344CB8AC3E}">
        <p14:creationId xmlns:p14="http://schemas.microsoft.com/office/powerpoint/2010/main" val="3110982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103" name="Group 4102">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4104" name="Straight Connector 4103">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105" name="Straight Connector 4104">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106"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07"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08" name="Isosceles Triangle 4107">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09"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0"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1"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2" name="Isosceles Triangle 4111">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3" name="Isosceles Triangle 4112">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F758A8EC-881B-4C30-9AE0-61773FDA58F5}"/>
              </a:ext>
            </a:extLst>
          </p:cNvPr>
          <p:cNvSpPr>
            <a:spLocks noGrp="1"/>
          </p:cNvSpPr>
          <p:nvPr>
            <p:ph type="title"/>
          </p:nvPr>
        </p:nvSpPr>
        <p:spPr>
          <a:xfrm>
            <a:off x="842596" y="107004"/>
            <a:ext cx="8757671" cy="5875507"/>
          </a:xfrm>
        </p:spPr>
        <p:txBody>
          <a:bodyPr vert="horz" lIns="91440" tIns="45720" rIns="91440" bIns="45720" rtlCol="0" anchor="t">
            <a:normAutofit/>
          </a:bodyPr>
          <a:lstStyle/>
          <a:p>
            <a:br>
              <a:rPr lang="en-US" sz="1600" b="1" dirty="0"/>
            </a:br>
            <a:br>
              <a:rPr lang="en-US" sz="1600" b="1" dirty="0"/>
            </a:br>
            <a:br>
              <a:rPr lang="en-US" sz="1600" b="1" dirty="0"/>
            </a:br>
            <a:r>
              <a:rPr lang="en-US" sz="2400" b="1" i="1" dirty="0"/>
              <a:t>Challenges and Solutions Common challenges:</a:t>
            </a:r>
            <a:br>
              <a:rPr lang="en-US" sz="2000" b="1" dirty="0"/>
            </a:br>
            <a:br>
              <a:rPr lang="en-US" sz="2000" dirty="0"/>
            </a:br>
            <a:r>
              <a:rPr lang="en-US" sz="2000" dirty="0">
                <a:solidFill>
                  <a:schemeClr val="tx1"/>
                </a:solidFill>
              </a:rPr>
              <a:t>-</a:t>
            </a:r>
            <a:r>
              <a:rPr lang="en-US" sz="2000" dirty="0"/>
              <a:t> </a:t>
            </a:r>
            <a:r>
              <a:rPr lang="en-US" sz="2000" dirty="0">
                <a:solidFill>
                  <a:schemeClr val="tx1"/>
                </a:solidFill>
              </a:rPr>
              <a:t>Limited funding or resources for maintenance.</a:t>
            </a:r>
            <a:br>
              <a:rPr lang="en-US" sz="2000" dirty="0">
                <a:solidFill>
                  <a:schemeClr val="tx1"/>
                </a:solidFill>
              </a:rPr>
            </a:br>
            <a:r>
              <a:rPr lang="en-US" sz="2000" dirty="0">
                <a:solidFill>
                  <a:schemeClr val="tx1"/>
                </a:solidFill>
              </a:rPr>
              <a:t>- Pollution and damage from traffic or construction.</a:t>
            </a:r>
            <a:br>
              <a:rPr lang="en-US" sz="2000" dirty="0">
                <a:solidFill>
                  <a:schemeClr val="tx1"/>
                </a:solidFill>
              </a:rPr>
            </a:br>
            <a:r>
              <a:rPr lang="en-US" sz="2000" dirty="0">
                <a:solidFill>
                  <a:schemeClr val="tx1"/>
                </a:solidFill>
              </a:rPr>
              <a:t>- Vandalism or neglect of green spaces.</a:t>
            </a:r>
            <a:br>
              <a:rPr lang="en-US" sz="2000" dirty="0">
                <a:solidFill>
                  <a:schemeClr val="tx1"/>
                </a:solidFill>
              </a:rPr>
            </a:br>
            <a:r>
              <a:rPr lang="en-US" sz="2000" dirty="0">
                <a:solidFill>
                  <a:schemeClr val="tx1"/>
                </a:solidFill>
              </a:rPr>
              <a:t>- Climate stress like droughts and storms.</a:t>
            </a:r>
            <a:br>
              <a:rPr lang="en-US" sz="2000" dirty="0">
                <a:solidFill>
                  <a:schemeClr val="tx1"/>
                </a:solidFill>
              </a:rPr>
            </a:br>
            <a:br>
              <a:rPr lang="en-US" sz="2000" dirty="0">
                <a:solidFill>
                  <a:schemeClr val="tx1"/>
                </a:solidFill>
              </a:rPr>
            </a:br>
            <a:r>
              <a:rPr lang="en-US" sz="2400" b="1" i="1" dirty="0"/>
              <a:t>How we can overcome these:</a:t>
            </a:r>
            <a:br>
              <a:rPr lang="en-US" sz="2000" b="1" dirty="0"/>
            </a:br>
            <a:br>
              <a:rPr lang="en-US" sz="2000" dirty="0"/>
            </a:br>
            <a:r>
              <a:rPr lang="en-US" sz="2000" dirty="0">
                <a:solidFill>
                  <a:schemeClr val="tx1"/>
                </a:solidFill>
              </a:rPr>
              <a:t>-</a:t>
            </a:r>
            <a:r>
              <a:rPr lang="en-US" sz="2000" dirty="0"/>
              <a:t> </a:t>
            </a:r>
            <a:r>
              <a:rPr lang="en-US" sz="2000" dirty="0">
                <a:solidFill>
                  <a:schemeClr val="tx1"/>
                </a:solidFill>
              </a:rPr>
              <a:t>Encourage community stewardship and volunteer programs.</a:t>
            </a:r>
            <a:br>
              <a:rPr lang="en-US" sz="2000" dirty="0">
                <a:solidFill>
                  <a:schemeClr val="tx1"/>
                </a:solidFill>
              </a:rPr>
            </a:br>
            <a:r>
              <a:rPr lang="en-US" sz="2000" dirty="0">
                <a:solidFill>
                  <a:schemeClr val="tx1"/>
                </a:solidFill>
              </a:rPr>
              <a:t>- Secure funding through grants and partnerships.</a:t>
            </a:r>
            <a:br>
              <a:rPr lang="en-US" sz="2000" dirty="0">
                <a:solidFill>
                  <a:schemeClr val="tx1"/>
                </a:solidFill>
              </a:rPr>
            </a:br>
            <a:r>
              <a:rPr lang="en-US" sz="2000" dirty="0">
                <a:solidFill>
                  <a:schemeClr val="tx1"/>
                </a:solidFill>
              </a:rPr>
              <a:t>- Educate residents about protecting green spaces.</a:t>
            </a:r>
            <a:br>
              <a:rPr lang="en-US" sz="2000" dirty="0">
                <a:solidFill>
                  <a:schemeClr val="tx1"/>
                </a:solidFill>
              </a:rPr>
            </a:br>
            <a:r>
              <a:rPr lang="en-US" sz="2000" dirty="0">
                <a:solidFill>
                  <a:schemeClr val="tx1"/>
                </a:solidFill>
              </a:rPr>
              <a:t>- Use resilient, climate-adapted plants.</a:t>
            </a:r>
            <a:br>
              <a:rPr lang="en-US" sz="2000" dirty="0"/>
            </a:br>
            <a:endParaRPr lang="en-US" sz="2000" dirty="0">
              <a:solidFill>
                <a:schemeClr val="tx1"/>
              </a:solidFill>
            </a:endParaRPr>
          </a:p>
        </p:txBody>
      </p:sp>
      <p:cxnSp>
        <p:nvCxnSpPr>
          <p:cNvPr id="4115" name="Straight Connector 4114">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117" name="Straight Connector 4116">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119"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1"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3"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5"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7"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9"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31"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639514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D3750-3397-6D7B-ED65-BD2862166904}"/>
              </a:ext>
            </a:extLst>
          </p:cNvPr>
          <p:cNvSpPr>
            <a:spLocks noGrp="1"/>
          </p:cNvSpPr>
          <p:nvPr>
            <p:ph type="title"/>
          </p:nvPr>
        </p:nvSpPr>
        <p:spPr>
          <a:xfrm>
            <a:off x="677334" y="661481"/>
            <a:ext cx="8680675" cy="5252935"/>
          </a:xfrm>
        </p:spPr>
        <p:txBody>
          <a:bodyPr>
            <a:normAutofit/>
          </a:bodyPr>
          <a:lstStyle/>
          <a:p>
            <a:br>
              <a:rPr lang="en-US" sz="2000" b="1" dirty="0"/>
            </a:br>
            <a:r>
              <a:rPr lang="en-US" sz="2400" b="1" i="1" dirty="0"/>
              <a:t>Future Plans for </a:t>
            </a:r>
            <a:r>
              <a:rPr lang="en-US" sz="2400" b="1" i="1" dirty="0" err="1"/>
              <a:t>Kumanovo</a:t>
            </a:r>
            <a:r>
              <a:rPr lang="en-US" sz="2400" b="1" i="1" dirty="0"/>
              <a:t>;</a:t>
            </a:r>
            <a:br>
              <a:rPr lang="en-US" sz="2000" b="1" dirty="0"/>
            </a:br>
            <a:br>
              <a:rPr lang="en-US" sz="2000" b="1" dirty="0"/>
            </a:br>
            <a:br>
              <a:rPr lang="en-US" sz="2000" b="1" dirty="0"/>
            </a:br>
            <a:r>
              <a:rPr lang="en-US" sz="2000" b="1" dirty="0">
                <a:solidFill>
                  <a:schemeClr val="tx1"/>
                </a:solidFill>
              </a:rPr>
              <a:t>-</a:t>
            </a:r>
            <a:r>
              <a:rPr lang="en-US" sz="2000" b="1" dirty="0"/>
              <a:t> </a:t>
            </a:r>
            <a:r>
              <a:rPr lang="en-US" sz="2000" dirty="0">
                <a:solidFill>
                  <a:schemeClr val="tx1"/>
                </a:solidFill>
              </a:rPr>
              <a:t>Expand urban greening into more neighborhoods and public areas.</a:t>
            </a:r>
            <a:br>
              <a:rPr lang="en-US" sz="2000" dirty="0">
                <a:solidFill>
                  <a:schemeClr val="tx1"/>
                </a:solidFill>
              </a:rPr>
            </a:br>
            <a:br>
              <a:rPr lang="en-US" sz="2000" dirty="0">
                <a:solidFill>
                  <a:schemeClr val="tx1"/>
                </a:solidFill>
              </a:rPr>
            </a:br>
            <a:r>
              <a:rPr lang="en-US" sz="2000" dirty="0">
                <a:solidFill>
                  <a:schemeClr val="tx1"/>
                </a:solidFill>
              </a:rPr>
              <a:t>- Increase community engagement with education and volunteer opportunities.</a:t>
            </a:r>
            <a:br>
              <a:rPr lang="en-US" sz="2000" dirty="0">
                <a:solidFill>
                  <a:schemeClr val="tx1"/>
                </a:solidFill>
              </a:rPr>
            </a:br>
            <a:br>
              <a:rPr lang="en-US" sz="2000" dirty="0">
                <a:solidFill>
                  <a:schemeClr val="tx1"/>
                </a:solidFill>
              </a:rPr>
            </a:br>
            <a:r>
              <a:rPr lang="en-US" sz="2000" dirty="0">
                <a:solidFill>
                  <a:schemeClr val="tx1"/>
                </a:solidFill>
              </a:rPr>
              <a:t>- Introduce innovative green infrastructure, such as green roofs and vertical gardens.</a:t>
            </a:r>
            <a:br>
              <a:rPr lang="en-US" sz="2000" dirty="0">
                <a:solidFill>
                  <a:schemeClr val="tx1"/>
                </a:solidFill>
              </a:rPr>
            </a:br>
            <a:br>
              <a:rPr lang="en-US" sz="2000" dirty="0">
                <a:solidFill>
                  <a:schemeClr val="tx1"/>
                </a:solidFill>
              </a:rPr>
            </a:br>
            <a:r>
              <a:rPr lang="en-US" sz="2000" dirty="0">
                <a:solidFill>
                  <a:schemeClr val="tx1"/>
                </a:solidFill>
              </a:rPr>
              <a:t>- Collaborate with schools, businesses, and NGOs for greater impact.</a:t>
            </a:r>
            <a:br>
              <a:rPr lang="en-US" sz="2000" dirty="0">
                <a:solidFill>
                  <a:schemeClr val="tx1"/>
                </a:solidFill>
              </a:rPr>
            </a:br>
            <a:br>
              <a:rPr lang="en-US" sz="2000" dirty="0"/>
            </a:br>
            <a:endParaRPr lang="en-US" sz="2000" dirty="0">
              <a:solidFill>
                <a:schemeClr val="tx1"/>
              </a:solidFill>
            </a:endParaRPr>
          </a:p>
        </p:txBody>
      </p:sp>
    </p:spTree>
    <p:extLst>
      <p:ext uri="{BB962C8B-B14F-4D97-AF65-F5344CB8AC3E}">
        <p14:creationId xmlns:p14="http://schemas.microsoft.com/office/powerpoint/2010/main" val="286411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898ED-0E8D-5FE1-0B71-54DE7274C4A8}"/>
              </a:ext>
            </a:extLst>
          </p:cNvPr>
          <p:cNvSpPr>
            <a:spLocks noGrp="1"/>
          </p:cNvSpPr>
          <p:nvPr>
            <p:ph type="title"/>
          </p:nvPr>
        </p:nvSpPr>
        <p:spPr>
          <a:xfrm>
            <a:off x="677334" y="609599"/>
            <a:ext cx="8855772" cy="4730885"/>
          </a:xfrm>
        </p:spPr>
        <p:txBody>
          <a:bodyPr>
            <a:normAutofit fontScale="90000"/>
          </a:bodyPr>
          <a:lstStyle/>
          <a:p>
            <a:r>
              <a:rPr lang="en-US" b="1" dirty="0"/>
              <a:t>Call to Action!</a:t>
            </a:r>
            <a:br>
              <a:rPr lang="en-US" b="1" dirty="0"/>
            </a:br>
            <a:br>
              <a:rPr lang="en-US" b="1" dirty="0"/>
            </a:br>
            <a:r>
              <a:rPr lang="en-US" dirty="0"/>
              <a:t>Everyone can contribute to making </a:t>
            </a:r>
            <a:r>
              <a:rPr lang="en-US" dirty="0" err="1"/>
              <a:t>Kumanovo</a:t>
            </a:r>
            <a:r>
              <a:rPr lang="en-US" dirty="0"/>
              <a:t> greener and healthier.</a:t>
            </a:r>
            <a:br>
              <a:rPr lang="en-US" dirty="0"/>
            </a:br>
            <a:r>
              <a:rPr lang="en-US" dirty="0"/>
              <a:t>Stay involved by reporting issues, volunteering, and spreading the word about urban greening.</a:t>
            </a:r>
            <a:br>
              <a:rPr lang="en-US" dirty="0"/>
            </a:br>
            <a:br>
              <a:rPr lang="en-US" dirty="0"/>
            </a:br>
            <a:r>
              <a:rPr lang="en-US" b="1" dirty="0"/>
              <a:t>Together, we can build a healthier future with cleaner air and better quality of life!</a:t>
            </a:r>
            <a:br>
              <a:rPr lang="en-US" dirty="0"/>
            </a:br>
            <a:br>
              <a:rPr lang="en-US" dirty="0">
                <a:solidFill>
                  <a:schemeClr val="tx1"/>
                </a:solidFill>
              </a:rPr>
            </a:br>
            <a:endParaRPr lang="en-US" dirty="0">
              <a:solidFill>
                <a:schemeClr val="tx1"/>
              </a:solidFill>
            </a:endParaRPr>
          </a:p>
        </p:txBody>
      </p:sp>
    </p:spTree>
    <p:extLst>
      <p:ext uri="{BB962C8B-B14F-4D97-AF65-F5344CB8AC3E}">
        <p14:creationId xmlns:p14="http://schemas.microsoft.com/office/powerpoint/2010/main" val="1640139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07078-6423-987A-5DAA-656D50D41649}"/>
              </a:ext>
            </a:extLst>
          </p:cNvPr>
          <p:cNvSpPr>
            <a:spLocks noGrp="1"/>
          </p:cNvSpPr>
          <p:nvPr>
            <p:ph type="title"/>
          </p:nvPr>
        </p:nvSpPr>
        <p:spPr>
          <a:xfrm>
            <a:off x="677334" y="609599"/>
            <a:ext cx="8982232" cy="5090809"/>
          </a:xfrm>
        </p:spPr>
        <p:txBody>
          <a:bodyPr>
            <a:normAutofit fontScale="90000"/>
          </a:bodyPr>
          <a:lstStyle/>
          <a:p>
            <a:r>
              <a:rPr lang="en-US" b="1" dirty="0"/>
              <a:t>Urban greening improves air quality and the wellbeing of all residents.</a:t>
            </a:r>
            <a:br>
              <a:rPr lang="en-US" b="1" dirty="0"/>
            </a:br>
            <a:br>
              <a:rPr lang="en-US" b="1" dirty="0"/>
            </a:br>
            <a:r>
              <a:rPr lang="en-US" b="1" dirty="0"/>
              <a:t>Its long-term success depends on careful monitoring, maintenance, and community commitment.</a:t>
            </a:r>
            <a:br>
              <a:rPr lang="en-US" b="1" dirty="0"/>
            </a:br>
            <a:br>
              <a:rPr lang="en-US" b="1" dirty="0"/>
            </a:br>
            <a:r>
              <a:rPr lang="en-US" b="1" dirty="0"/>
              <a:t>Let’s work together to make </a:t>
            </a:r>
            <a:r>
              <a:rPr lang="en-US" b="1" dirty="0" err="1"/>
              <a:t>Kumanovo</a:t>
            </a:r>
            <a:r>
              <a:rPr lang="en-US" b="1" dirty="0"/>
              <a:t> a model city for healthy breathing and sustainable living!</a:t>
            </a:r>
            <a:br>
              <a:rPr lang="en-US" b="1" dirty="0"/>
            </a:br>
            <a:endParaRPr lang="en-US" b="1" dirty="0"/>
          </a:p>
        </p:txBody>
      </p:sp>
    </p:spTree>
    <p:extLst>
      <p:ext uri="{BB962C8B-B14F-4D97-AF65-F5344CB8AC3E}">
        <p14:creationId xmlns:p14="http://schemas.microsoft.com/office/powerpoint/2010/main" val="2817321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40520-E3A9-1159-4D00-392A830983D9}"/>
              </a:ext>
            </a:extLst>
          </p:cNvPr>
          <p:cNvSpPr>
            <a:spLocks noGrp="1"/>
          </p:cNvSpPr>
          <p:nvPr>
            <p:ph type="title"/>
          </p:nvPr>
        </p:nvSpPr>
        <p:spPr>
          <a:xfrm>
            <a:off x="2383277" y="2791838"/>
            <a:ext cx="6780178" cy="1245141"/>
          </a:xfrm>
        </p:spPr>
        <p:txBody>
          <a:bodyPr>
            <a:normAutofit/>
          </a:bodyPr>
          <a:lstStyle/>
          <a:p>
            <a:r>
              <a:rPr lang="en-US" sz="4000" b="1" i="1" dirty="0"/>
              <a:t>Thank you for attention !</a:t>
            </a:r>
          </a:p>
        </p:txBody>
      </p:sp>
    </p:spTree>
    <p:extLst>
      <p:ext uri="{BB962C8B-B14F-4D97-AF65-F5344CB8AC3E}">
        <p14:creationId xmlns:p14="http://schemas.microsoft.com/office/powerpoint/2010/main" val="267460243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TM02900688[[fn=Facet]]</Template>
  <TotalTime>180</TotalTime>
  <Words>501</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Trebuchet MS</vt:lpstr>
      <vt:lpstr>Verdana</vt:lpstr>
      <vt:lpstr>Wingdings 3</vt:lpstr>
      <vt:lpstr>Facet</vt:lpstr>
      <vt:lpstr>  Workshop  Day 4  Project : "Urban Greening for Healthy Breathing“  BGMK0300064 - UGHB    Partners: Municipality of Kyustendil (Bulgaria), Municipality of Kumanovo, Center for Development of Third‑Northeast Planning Region.     Kumanovo,18.09.2025</vt:lpstr>
      <vt:lpstr>  Sustaining Urban Greening – Monitoring, Challenges &amp; Future Steps;   Why Sustainability Matters?  Urban greening is not a one-time effort. It requires ongoing care and commitment to keep our trees, gardens, and green spaces healthy for many years. Sustainability means protecting these green areas so they continue to improve air quality and make Kumanovo a healthier place to live. Communities, local government, and organizations must work together to maintain these efforts. </vt:lpstr>
      <vt:lpstr> Monitoring Green Infrastructure;   Regular monitoring helps us track the health of trees, gardens, and rain gardens.  Simple tools like checklists, photos, and community reports can identify problems early, such as disease or damage.  Local authorities and volunteers should coordinate maintenance efforts to keep green spaces thriving.  Technology, like apps and sensors, can also support monitoring by providing information on soil moisture, air quality, and plant health. </vt:lpstr>
      <vt:lpstr>   Challenges and Solutions Common challenges:  - Limited funding or resources for maintenance. - Pollution and damage from traffic or construction. - Vandalism or neglect of green spaces. - Climate stress like droughts and storms.  How we can overcome these:  - Encourage community stewardship and volunteer programs. - Secure funding through grants and partnerships. - Educate residents about protecting green spaces. - Use resilient, climate-adapted plants. </vt:lpstr>
      <vt:lpstr> Future Plans for Kumanovo;   - Expand urban greening into more neighborhoods and public areas.  - Increase community engagement with education and volunteer opportunities.  - Introduce innovative green infrastructure, such as green roofs and vertical gardens.  - Collaborate with schools, businesses, and NGOs for greater impact.  </vt:lpstr>
      <vt:lpstr>Call to Action!  Everyone can contribute to making Kumanovo greener and healthier. Stay involved by reporting issues, volunteering, and spreading the word about urban greening.  Together, we can build a healthier future with cleaner air and better quality of life!  </vt:lpstr>
      <vt:lpstr>Urban greening improves air quality and the wellbeing of all residents.  Its long-term success depends on careful monitoring, maintenance, and community commitment.  Let’s work together to make Kumanovo a model city for healthy breathing and sustainable living! </vt:lpstr>
      <vt:lpstr>Thank you for attention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Andrea Protic</dc:creator>
  <cp:lastModifiedBy>Andrea Protic</cp:lastModifiedBy>
  <cp:revision>7</cp:revision>
  <dcterms:created xsi:type="dcterms:W3CDTF">2025-10-21T07:48:44Z</dcterms:created>
  <dcterms:modified xsi:type="dcterms:W3CDTF">2025-10-27T10:15:34Z</dcterms:modified>
</cp:coreProperties>
</file>